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14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C53376-AAA5-4CB0-85E9-D7BFFDF615A3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A03FAFDA-6E3A-4717-8CB6-8094F6E58D0C}">
      <dgm:prSet/>
      <dgm:spPr/>
      <dgm:t>
        <a:bodyPr/>
        <a:lstStyle/>
        <a:p>
          <a:pPr algn="just" rtl="0"/>
          <a:r>
            <a:rPr lang="en-US" b="1" dirty="0" smtClean="0"/>
            <a:t>La </a:t>
          </a:r>
          <a:r>
            <a:rPr lang="en-US" b="1" dirty="0" err="1" smtClean="0"/>
            <a:t>Bibba</a:t>
          </a:r>
          <a:r>
            <a:rPr lang="en-US" b="1" dirty="0" smtClean="0"/>
            <a:t> </a:t>
          </a:r>
          <a:r>
            <a:rPr lang="en-US" b="1" dirty="0" err="1" smtClean="0"/>
            <a:t>comprende</a:t>
          </a:r>
          <a:r>
            <a:rPr lang="en-US" b="1" dirty="0" smtClean="0"/>
            <a:t> 66 </a:t>
          </a:r>
          <a:r>
            <a:rPr lang="en-US" b="1" dirty="0" err="1" smtClean="0"/>
            <a:t>libri</a:t>
          </a:r>
          <a:r>
            <a:rPr lang="en-US" b="1" dirty="0" smtClean="0"/>
            <a:t> </a:t>
          </a:r>
          <a:r>
            <a:rPr lang="en-US" b="1" dirty="0" err="1" smtClean="0"/>
            <a:t>redatti</a:t>
          </a:r>
          <a:r>
            <a:rPr lang="en-US" b="1" dirty="0" smtClean="0"/>
            <a:t> </a:t>
          </a:r>
          <a:r>
            <a:rPr lang="en-US" b="1" dirty="0" err="1" smtClean="0"/>
            <a:t>da</a:t>
          </a:r>
          <a:r>
            <a:rPr lang="en-US" b="1" dirty="0" smtClean="0"/>
            <a:t> 40 </a:t>
          </a:r>
          <a:r>
            <a:rPr lang="en-US" b="1" dirty="0" err="1" smtClean="0"/>
            <a:t>differenti</a:t>
          </a:r>
          <a:r>
            <a:rPr lang="en-US" b="1" dirty="0" smtClean="0"/>
            <a:t> </a:t>
          </a:r>
          <a:r>
            <a:rPr lang="en-US" b="1" dirty="0" err="1" smtClean="0"/>
            <a:t>scrittori</a:t>
          </a:r>
          <a:r>
            <a:rPr lang="en-US" b="1" dirty="0" smtClean="0"/>
            <a:t> </a:t>
          </a:r>
          <a:r>
            <a:rPr lang="en-US" b="1" dirty="0" err="1" smtClean="0"/>
            <a:t>nell’arco</a:t>
          </a:r>
          <a:r>
            <a:rPr lang="en-US" b="1" dirty="0" smtClean="0"/>
            <a:t> </a:t>
          </a:r>
          <a:r>
            <a:rPr lang="en-US" b="1" dirty="0" err="1" smtClean="0"/>
            <a:t>di</a:t>
          </a:r>
          <a:r>
            <a:rPr lang="en-US" b="1" dirty="0" smtClean="0"/>
            <a:t> </a:t>
          </a:r>
          <a:r>
            <a:rPr lang="en-US" b="1" dirty="0" err="1" smtClean="0"/>
            <a:t>oltre</a:t>
          </a:r>
          <a:r>
            <a:rPr lang="en-US" b="1" dirty="0" smtClean="0"/>
            <a:t> 1500 </a:t>
          </a:r>
          <a:r>
            <a:rPr lang="en-US" b="1" dirty="0" err="1" smtClean="0"/>
            <a:t>anni</a:t>
          </a:r>
          <a:endParaRPr lang="en-US" b="1" dirty="0"/>
        </a:p>
      </dgm:t>
    </dgm:pt>
    <dgm:pt modelId="{4D93DD12-6E4F-417A-8C91-54463D0650E0}" type="parTrans" cxnId="{1C3DEFAA-8B91-49A5-881A-C26B0F6B3E43}">
      <dgm:prSet/>
      <dgm:spPr/>
      <dgm:t>
        <a:bodyPr/>
        <a:lstStyle/>
        <a:p>
          <a:endParaRPr lang="it-IT"/>
        </a:p>
      </dgm:t>
    </dgm:pt>
    <dgm:pt modelId="{F6167C49-8DDB-4BAF-9DE9-4C9AC6DE7A47}" type="sibTrans" cxnId="{1C3DEFAA-8B91-49A5-881A-C26B0F6B3E43}">
      <dgm:prSet/>
      <dgm:spPr/>
      <dgm:t>
        <a:bodyPr/>
        <a:lstStyle/>
        <a:p>
          <a:endParaRPr lang="it-IT"/>
        </a:p>
      </dgm:t>
    </dgm:pt>
    <dgm:pt modelId="{EBBD7C61-57AC-48E4-92A3-A0B397F7CC8D}">
      <dgm:prSet/>
      <dgm:spPr/>
      <dgm:t>
        <a:bodyPr/>
        <a:lstStyle/>
        <a:p>
          <a:pPr algn="just" rtl="0"/>
          <a:r>
            <a:rPr lang="it-IT" b="1" dirty="0" smtClean="0"/>
            <a:t>Eppure racconta un’unica storia che rivela l'amore del nostro Creatore e il Suo piano ognuno di noi</a:t>
          </a:r>
          <a:endParaRPr lang="it-IT" b="1" dirty="0"/>
        </a:p>
      </dgm:t>
    </dgm:pt>
    <dgm:pt modelId="{746ED570-AD9F-4977-BDD1-D38E07F62453}" type="parTrans" cxnId="{6F70CABD-AC86-46FC-9391-2482716D4DBF}">
      <dgm:prSet/>
      <dgm:spPr/>
      <dgm:t>
        <a:bodyPr/>
        <a:lstStyle/>
        <a:p>
          <a:endParaRPr lang="it-IT"/>
        </a:p>
      </dgm:t>
    </dgm:pt>
    <dgm:pt modelId="{BB5F5F94-BD0D-4D3F-9711-F7C19567CA35}" type="sibTrans" cxnId="{6F70CABD-AC86-46FC-9391-2482716D4DBF}">
      <dgm:prSet/>
      <dgm:spPr/>
      <dgm:t>
        <a:bodyPr/>
        <a:lstStyle/>
        <a:p>
          <a:endParaRPr lang="it-IT"/>
        </a:p>
      </dgm:t>
    </dgm:pt>
    <dgm:pt modelId="{913656A8-2FD2-43F9-9200-EBD1196B3115}">
      <dgm:prSet/>
      <dgm:spPr/>
      <dgm:t>
        <a:bodyPr/>
        <a:lstStyle/>
        <a:p>
          <a:pPr algn="just" rtl="0"/>
          <a:r>
            <a:rPr lang="it-IT" b="1" dirty="0" smtClean="0"/>
            <a:t>La Bibbia fa molte affermazioni di origine soprannaturale</a:t>
          </a:r>
          <a:endParaRPr lang="it-IT" b="1" dirty="0"/>
        </a:p>
      </dgm:t>
    </dgm:pt>
    <dgm:pt modelId="{7C7B837C-FEB3-4AE7-BBD6-7D8899D2856C}" type="parTrans" cxnId="{1F8F4AD0-89F8-4F83-A957-FE4EB921CCF2}">
      <dgm:prSet/>
      <dgm:spPr/>
      <dgm:t>
        <a:bodyPr/>
        <a:lstStyle/>
        <a:p>
          <a:endParaRPr lang="it-IT"/>
        </a:p>
      </dgm:t>
    </dgm:pt>
    <dgm:pt modelId="{299D1866-719E-479E-BFB0-162CA85D71BC}" type="sibTrans" cxnId="{1F8F4AD0-89F8-4F83-A957-FE4EB921CCF2}">
      <dgm:prSet/>
      <dgm:spPr/>
      <dgm:t>
        <a:bodyPr/>
        <a:lstStyle/>
        <a:p>
          <a:endParaRPr lang="it-IT"/>
        </a:p>
      </dgm:t>
    </dgm:pt>
    <dgm:pt modelId="{92D32AE8-834A-48D5-9D0F-BE83ED6981E9}">
      <dgm:prSet/>
      <dgm:spPr/>
      <dgm:t>
        <a:bodyPr/>
        <a:lstStyle/>
        <a:p>
          <a:pPr algn="just" rtl="0"/>
          <a:r>
            <a:rPr lang="it-IT" b="1" dirty="0" smtClean="0"/>
            <a:t>Come possiamo sapere che gli eventi e pensieri nel libro sono divini?</a:t>
          </a:r>
        </a:p>
      </dgm:t>
    </dgm:pt>
    <dgm:pt modelId="{EF2A33A4-8359-407E-8A0B-1623E45A7FDF}" type="parTrans" cxnId="{C1DD7C38-6447-4EA5-9624-48C03CC575BF}">
      <dgm:prSet/>
      <dgm:spPr/>
      <dgm:t>
        <a:bodyPr/>
        <a:lstStyle/>
        <a:p>
          <a:endParaRPr lang="it-IT"/>
        </a:p>
      </dgm:t>
    </dgm:pt>
    <dgm:pt modelId="{DD5C2F90-7E25-42FD-B002-EC5B1D32F3C1}" type="sibTrans" cxnId="{C1DD7C38-6447-4EA5-9624-48C03CC575BF}">
      <dgm:prSet/>
      <dgm:spPr/>
      <dgm:t>
        <a:bodyPr/>
        <a:lstStyle/>
        <a:p>
          <a:endParaRPr lang="it-IT"/>
        </a:p>
      </dgm:t>
    </dgm:pt>
    <dgm:pt modelId="{C63C978B-7062-47D6-AB1F-606AA262ABCF}" type="pres">
      <dgm:prSet presAssocID="{73C53376-AAA5-4CB0-85E9-D7BFFDF615A3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0487C9C-B876-4505-ADA5-664B3BD90D4C}" type="pres">
      <dgm:prSet presAssocID="{A03FAFDA-6E3A-4717-8CB6-8094F6E58D0C}" presName="circle1" presStyleLbl="node1" presStyleIdx="0" presStyleCnt="4"/>
      <dgm:spPr/>
    </dgm:pt>
    <dgm:pt modelId="{D79AB920-D9F4-41CA-8A56-20707968BFBD}" type="pres">
      <dgm:prSet presAssocID="{A03FAFDA-6E3A-4717-8CB6-8094F6E58D0C}" presName="space" presStyleCnt="0"/>
      <dgm:spPr/>
    </dgm:pt>
    <dgm:pt modelId="{893D6227-B222-4BDA-B3CD-0AE0A02612DB}" type="pres">
      <dgm:prSet presAssocID="{A03FAFDA-6E3A-4717-8CB6-8094F6E58D0C}" presName="rect1" presStyleLbl="alignAcc1" presStyleIdx="0" presStyleCnt="4"/>
      <dgm:spPr/>
      <dgm:t>
        <a:bodyPr/>
        <a:lstStyle/>
        <a:p>
          <a:endParaRPr lang="it-IT"/>
        </a:p>
      </dgm:t>
    </dgm:pt>
    <dgm:pt modelId="{225CD003-8B8E-4913-842B-8BE9ECF585B8}" type="pres">
      <dgm:prSet presAssocID="{EBBD7C61-57AC-48E4-92A3-A0B397F7CC8D}" presName="vertSpace2" presStyleLbl="node1" presStyleIdx="0" presStyleCnt="4"/>
      <dgm:spPr/>
    </dgm:pt>
    <dgm:pt modelId="{48F2EBEE-E333-4D71-9616-DB699B14D809}" type="pres">
      <dgm:prSet presAssocID="{EBBD7C61-57AC-48E4-92A3-A0B397F7CC8D}" presName="circle2" presStyleLbl="node1" presStyleIdx="1" presStyleCnt="4"/>
      <dgm:spPr/>
    </dgm:pt>
    <dgm:pt modelId="{A323414E-13CD-49A7-AB39-6DC94BD6A730}" type="pres">
      <dgm:prSet presAssocID="{EBBD7C61-57AC-48E4-92A3-A0B397F7CC8D}" presName="rect2" presStyleLbl="alignAcc1" presStyleIdx="1" presStyleCnt="4"/>
      <dgm:spPr/>
      <dgm:t>
        <a:bodyPr/>
        <a:lstStyle/>
        <a:p>
          <a:endParaRPr lang="it-IT"/>
        </a:p>
      </dgm:t>
    </dgm:pt>
    <dgm:pt modelId="{D5D815B1-AA82-4A81-8070-1AF922A0FE96}" type="pres">
      <dgm:prSet presAssocID="{913656A8-2FD2-43F9-9200-EBD1196B3115}" presName="vertSpace3" presStyleLbl="node1" presStyleIdx="1" presStyleCnt="4"/>
      <dgm:spPr/>
    </dgm:pt>
    <dgm:pt modelId="{9DC0E0B9-61BA-4B25-9E85-2FF67C3D5763}" type="pres">
      <dgm:prSet presAssocID="{913656A8-2FD2-43F9-9200-EBD1196B3115}" presName="circle3" presStyleLbl="node1" presStyleIdx="2" presStyleCnt="4"/>
      <dgm:spPr/>
    </dgm:pt>
    <dgm:pt modelId="{5288E09C-44F7-487B-AD65-34F4AF19E40A}" type="pres">
      <dgm:prSet presAssocID="{913656A8-2FD2-43F9-9200-EBD1196B3115}" presName="rect3" presStyleLbl="alignAcc1" presStyleIdx="2" presStyleCnt="4"/>
      <dgm:spPr/>
      <dgm:t>
        <a:bodyPr/>
        <a:lstStyle/>
        <a:p>
          <a:endParaRPr lang="it-IT"/>
        </a:p>
      </dgm:t>
    </dgm:pt>
    <dgm:pt modelId="{B8837513-F5F0-48AF-83C5-2DE58644171C}" type="pres">
      <dgm:prSet presAssocID="{92D32AE8-834A-48D5-9D0F-BE83ED6981E9}" presName="vertSpace4" presStyleLbl="node1" presStyleIdx="2" presStyleCnt="4"/>
      <dgm:spPr/>
    </dgm:pt>
    <dgm:pt modelId="{CF51F727-ADA7-4A0F-8496-BEAD4E87404E}" type="pres">
      <dgm:prSet presAssocID="{92D32AE8-834A-48D5-9D0F-BE83ED6981E9}" presName="circle4" presStyleLbl="node1" presStyleIdx="3" presStyleCnt="4"/>
      <dgm:spPr/>
    </dgm:pt>
    <dgm:pt modelId="{BEBA5C70-4502-4138-9F4C-1DDEC9D466A8}" type="pres">
      <dgm:prSet presAssocID="{92D32AE8-834A-48D5-9D0F-BE83ED6981E9}" presName="rect4" presStyleLbl="alignAcc1" presStyleIdx="3" presStyleCnt="4"/>
      <dgm:spPr/>
      <dgm:t>
        <a:bodyPr/>
        <a:lstStyle/>
        <a:p>
          <a:endParaRPr lang="it-IT"/>
        </a:p>
      </dgm:t>
    </dgm:pt>
    <dgm:pt modelId="{9288C74F-165B-46BE-A499-216918185617}" type="pres">
      <dgm:prSet presAssocID="{A03FAFDA-6E3A-4717-8CB6-8094F6E58D0C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EA554C7-D671-4565-B284-CD32A233D4AD}" type="pres">
      <dgm:prSet presAssocID="{EBBD7C61-57AC-48E4-92A3-A0B397F7CC8D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3038806-7BA0-4E35-88C6-9AD3DE120AB8}" type="pres">
      <dgm:prSet presAssocID="{913656A8-2FD2-43F9-9200-EBD1196B3115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52A32B7-8974-4DCE-83F0-9FDE3C029CB4}" type="pres">
      <dgm:prSet presAssocID="{92D32AE8-834A-48D5-9D0F-BE83ED6981E9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1F8F4AD0-89F8-4F83-A957-FE4EB921CCF2}" srcId="{73C53376-AAA5-4CB0-85E9-D7BFFDF615A3}" destId="{913656A8-2FD2-43F9-9200-EBD1196B3115}" srcOrd="2" destOrd="0" parTransId="{7C7B837C-FEB3-4AE7-BBD6-7D8899D2856C}" sibTransId="{299D1866-719E-479E-BFB0-162CA85D71BC}"/>
    <dgm:cxn modelId="{9E35B38C-F100-4C55-B043-385A25098109}" type="presOf" srcId="{913656A8-2FD2-43F9-9200-EBD1196B3115}" destId="{5288E09C-44F7-487B-AD65-34F4AF19E40A}" srcOrd="0" destOrd="0" presId="urn:microsoft.com/office/officeart/2005/8/layout/target3"/>
    <dgm:cxn modelId="{1C3DEFAA-8B91-49A5-881A-C26B0F6B3E43}" srcId="{73C53376-AAA5-4CB0-85E9-D7BFFDF615A3}" destId="{A03FAFDA-6E3A-4717-8CB6-8094F6E58D0C}" srcOrd="0" destOrd="0" parTransId="{4D93DD12-6E4F-417A-8C91-54463D0650E0}" sibTransId="{F6167C49-8DDB-4BAF-9DE9-4C9AC6DE7A47}"/>
    <dgm:cxn modelId="{EA88DB21-F3AF-4215-B559-EFC7095800C4}" type="presOf" srcId="{A03FAFDA-6E3A-4717-8CB6-8094F6E58D0C}" destId="{893D6227-B222-4BDA-B3CD-0AE0A02612DB}" srcOrd="0" destOrd="0" presId="urn:microsoft.com/office/officeart/2005/8/layout/target3"/>
    <dgm:cxn modelId="{2FDEB2A9-BA62-4E37-9401-F5FABD0EB271}" type="presOf" srcId="{92D32AE8-834A-48D5-9D0F-BE83ED6981E9}" destId="{BEBA5C70-4502-4138-9F4C-1DDEC9D466A8}" srcOrd="0" destOrd="0" presId="urn:microsoft.com/office/officeart/2005/8/layout/target3"/>
    <dgm:cxn modelId="{6F70CABD-AC86-46FC-9391-2482716D4DBF}" srcId="{73C53376-AAA5-4CB0-85E9-D7BFFDF615A3}" destId="{EBBD7C61-57AC-48E4-92A3-A0B397F7CC8D}" srcOrd="1" destOrd="0" parTransId="{746ED570-AD9F-4977-BDD1-D38E07F62453}" sibTransId="{BB5F5F94-BD0D-4D3F-9711-F7C19567CA35}"/>
    <dgm:cxn modelId="{6EB7625F-60D2-430E-B460-2BC5B39318B7}" type="presOf" srcId="{EBBD7C61-57AC-48E4-92A3-A0B397F7CC8D}" destId="{A323414E-13CD-49A7-AB39-6DC94BD6A730}" srcOrd="0" destOrd="0" presId="urn:microsoft.com/office/officeart/2005/8/layout/target3"/>
    <dgm:cxn modelId="{636420FE-B72A-43AF-8262-0374E47FF6C2}" type="presOf" srcId="{A03FAFDA-6E3A-4717-8CB6-8094F6E58D0C}" destId="{9288C74F-165B-46BE-A499-216918185617}" srcOrd="1" destOrd="0" presId="urn:microsoft.com/office/officeart/2005/8/layout/target3"/>
    <dgm:cxn modelId="{5E55CC25-0BAE-4525-8A00-E02413208704}" type="presOf" srcId="{913656A8-2FD2-43F9-9200-EBD1196B3115}" destId="{93038806-7BA0-4E35-88C6-9AD3DE120AB8}" srcOrd="1" destOrd="0" presId="urn:microsoft.com/office/officeart/2005/8/layout/target3"/>
    <dgm:cxn modelId="{1775B1B2-8397-42D9-BA08-E90365F8E173}" type="presOf" srcId="{92D32AE8-834A-48D5-9D0F-BE83ED6981E9}" destId="{452A32B7-8974-4DCE-83F0-9FDE3C029CB4}" srcOrd="1" destOrd="0" presId="urn:microsoft.com/office/officeart/2005/8/layout/target3"/>
    <dgm:cxn modelId="{E1FDBD77-33E7-40D3-ACBD-5932F5A79CB0}" type="presOf" srcId="{EBBD7C61-57AC-48E4-92A3-A0B397F7CC8D}" destId="{4EA554C7-D671-4565-B284-CD32A233D4AD}" srcOrd="1" destOrd="0" presId="urn:microsoft.com/office/officeart/2005/8/layout/target3"/>
    <dgm:cxn modelId="{C1DD7C38-6447-4EA5-9624-48C03CC575BF}" srcId="{73C53376-AAA5-4CB0-85E9-D7BFFDF615A3}" destId="{92D32AE8-834A-48D5-9D0F-BE83ED6981E9}" srcOrd="3" destOrd="0" parTransId="{EF2A33A4-8359-407E-8A0B-1623E45A7FDF}" sibTransId="{DD5C2F90-7E25-42FD-B002-EC5B1D32F3C1}"/>
    <dgm:cxn modelId="{A086A727-9C9A-4FEF-9794-6388554E6C04}" type="presOf" srcId="{73C53376-AAA5-4CB0-85E9-D7BFFDF615A3}" destId="{C63C978B-7062-47D6-AB1F-606AA262ABCF}" srcOrd="0" destOrd="0" presId="urn:microsoft.com/office/officeart/2005/8/layout/target3"/>
    <dgm:cxn modelId="{53322BFD-0568-4664-847B-F3AFE2BA832F}" type="presParOf" srcId="{C63C978B-7062-47D6-AB1F-606AA262ABCF}" destId="{A0487C9C-B876-4505-ADA5-664B3BD90D4C}" srcOrd="0" destOrd="0" presId="urn:microsoft.com/office/officeart/2005/8/layout/target3"/>
    <dgm:cxn modelId="{E6A325D6-0608-4CC6-97CA-A695B577D94F}" type="presParOf" srcId="{C63C978B-7062-47D6-AB1F-606AA262ABCF}" destId="{D79AB920-D9F4-41CA-8A56-20707968BFBD}" srcOrd="1" destOrd="0" presId="urn:microsoft.com/office/officeart/2005/8/layout/target3"/>
    <dgm:cxn modelId="{886B1296-267B-4033-94D7-68B16FB10D03}" type="presParOf" srcId="{C63C978B-7062-47D6-AB1F-606AA262ABCF}" destId="{893D6227-B222-4BDA-B3CD-0AE0A02612DB}" srcOrd="2" destOrd="0" presId="urn:microsoft.com/office/officeart/2005/8/layout/target3"/>
    <dgm:cxn modelId="{0D9EA4A3-4C11-4A7B-96B1-42AF1DCF2601}" type="presParOf" srcId="{C63C978B-7062-47D6-AB1F-606AA262ABCF}" destId="{225CD003-8B8E-4913-842B-8BE9ECF585B8}" srcOrd="3" destOrd="0" presId="urn:microsoft.com/office/officeart/2005/8/layout/target3"/>
    <dgm:cxn modelId="{8EC72217-293B-4CC1-B62E-60C7FAC9D02A}" type="presParOf" srcId="{C63C978B-7062-47D6-AB1F-606AA262ABCF}" destId="{48F2EBEE-E333-4D71-9616-DB699B14D809}" srcOrd="4" destOrd="0" presId="urn:microsoft.com/office/officeart/2005/8/layout/target3"/>
    <dgm:cxn modelId="{986F4AA8-A820-4877-A5C4-8203BB1636CC}" type="presParOf" srcId="{C63C978B-7062-47D6-AB1F-606AA262ABCF}" destId="{A323414E-13CD-49A7-AB39-6DC94BD6A730}" srcOrd="5" destOrd="0" presId="urn:microsoft.com/office/officeart/2005/8/layout/target3"/>
    <dgm:cxn modelId="{CAFF7DED-1C46-4D39-9528-E4881C930E6E}" type="presParOf" srcId="{C63C978B-7062-47D6-AB1F-606AA262ABCF}" destId="{D5D815B1-AA82-4A81-8070-1AF922A0FE96}" srcOrd="6" destOrd="0" presId="urn:microsoft.com/office/officeart/2005/8/layout/target3"/>
    <dgm:cxn modelId="{DFE65923-E305-411E-A26A-4A492ABEF86D}" type="presParOf" srcId="{C63C978B-7062-47D6-AB1F-606AA262ABCF}" destId="{9DC0E0B9-61BA-4B25-9E85-2FF67C3D5763}" srcOrd="7" destOrd="0" presId="urn:microsoft.com/office/officeart/2005/8/layout/target3"/>
    <dgm:cxn modelId="{ECFD30C0-AFC9-44C6-88FE-625AAD71A0A8}" type="presParOf" srcId="{C63C978B-7062-47D6-AB1F-606AA262ABCF}" destId="{5288E09C-44F7-487B-AD65-34F4AF19E40A}" srcOrd="8" destOrd="0" presId="urn:microsoft.com/office/officeart/2005/8/layout/target3"/>
    <dgm:cxn modelId="{48B1CDBB-3BBE-4394-87E5-46B2A9659119}" type="presParOf" srcId="{C63C978B-7062-47D6-AB1F-606AA262ABCF}" destId="{B8837513-F5F0-48AF-83C5-2DE58644171C}" srcOrd="9" destOrd="0" presId="urn:microsoft.com/office/officeart/2005/8/layout/target3"/>
    <dgm:cxn modelId="{CD842F2D-D2F5-4E08-B9E7-A16B9FCEECBF}" type="presParOf" srcId="{C63C978B-7062-47D6-AB1F-606AA262ABCF}" destId="{CF51F727-ADA7-4A0F-8496-BEAD4E87404E}" srcOrd="10" destOrd="0" presId="urn:microsoft.com/office/officeart/2005/8/layout/target3"/>
    <dgm:cxn modelId="{BA9C2B9D-8194-4135-992D-912B08306131}" type="presParOf" srcId="{C63C978B-7062-47D6-AB1F-606AA262ABCF}" destId="{BEBA5C70-4502-4138-9F4C-1DDEC9D466A8}" srcOrd="11" destOrd="0" presId="urn:microsoft.com/office/officeart/2005/8/layout/target3"/>
    <dgm:cxn modelId="{C6A497F4-2B13-4850-B59A-FCB561A74780}" type="presParOf" srcId="{C63C978B-7062-47D6-AB1F-606AA262ABCF}" destId="{9288C74F-165B-46BE-A499-216918185617}" srcOrd="12" destOrd="0" presId="urn:microsoft.com/office/officeart/2005/8/layout/target3"/>
    <dgm:cxn modelId="{AF2F2CA6-8F84-45C0-B2E9-10A9C0C1C19D}" type="presParOf" srcId="{C63C978B-7062-47D6-AB1F-606AA262ABCF}" destId="{4EA554C7-D671-4565-B284-CD32A233D4AD}" srcOrd="13" destOrd="0" presId="urn:microsoft.com/office/officeart/2005/8/layout/target3"/>
    <dgm:cxn modelId="{5BEF3140-AADB-4ABE-93D8-6C4D338D9E6D}" type="presParOf" srcId="{C63C978B-7062-47D6-AB1F-606AA262ABCF}" destId="{93038806-7BA0-4E35-88C6-9AD3DE120AB8}" srcOrd="14" destOrd="0" presId="urn:microsoft.com/office/officeart/2005/8/layout/target3"/>
    <dgm:cxn modelId="{B343BC24-27F1-4BB7-BF3A-B8038B4AD194}" type="presParOf" srcId="{C63C978B-7062-47D6-AB1F-606AA262ABCF}" destId="{452A32B7-8974-4DCE-83F0-9FDE3C029CB4}" srcOrd="15" destOrd="0" presId="urn:microsoft.com/office/officeart/2005/8/layout/target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F50FEA-9528-4E8C-8262-50D4DB5E4BF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93CCA0FE-C654-438B-8673-4109D83E04D3}">
      <dgm:prSet/>
      <dgm:spPr/>
      <dgm:t>
        <a:bodyPr/>
        <a:lstStyle/>
        <a:p>
          <a:pPr rtl="0"/>
          <a:r>
            <a:rPr lang="en-US" b="1" dirty="0" err="1" smtClean="0">
              <a:solidFill>
                <a:srgbClr val="0070C0"/>
              </a:solidFill>
            </a:rPr>
            <a:t>Approssimativamente</a:t>
          </a:r>
          <a:r>
            <a:rPr lang="en-US" b="1" dirty="0" smtClean="0">
              <a:solidFill>
                <a:srgbClr val="0070C0"/>
              </a:solidFill>
            </a:rPr>
            <a:t> </a:t>
          </a:r>
          <a:r>
            <a:rPr lang="en-US" b="1" dirty="0" err="1" smtClean="0">
              <a:solidFill>
                <a:srgbClr val="0070C0"/>
              </a:solidFill>
            </a:rPr>
            <a:t>dal</a:t>
          </a:r>
          <a:r>
            <a:rPr lang="en-US" b="1" dirty="0" smtClean="0">
              <a:solidFill>
                <a:srgbClr val="0070C0"/>
              </a:solidFill>
            </a:rPr>
            <a:t> 1450 </a:t>
          </a:r>
          <a:r>
            <a:rPr lang="en-US" b="1" dirty="0" err="1" smtClean="0">
              <a:solidFill>
                <a:srgbClr val="0070C0"/>
              </a:solidFill>
            </a:rPr>
            <a:t>a.C</a:t>
          </a:r>
          <a:r>
            <a:rPr lang="en-US" b="1" dirty="0" smtClean="0">
              <a:solidFill>
                <a:srgbClr val="0070C0"/>
              </a:solidFill>
            </a:rPr>
            <a:t> al 90 </a:t>
          </a:r>
          <a:r>
            <a:rPr lang="en-US" b="1" dirty="0" err="1" smtClean="0">
              <a:solidFill>
                <a:srgbClr val="0070C0"/>
              </a:solidFill>
            </a:rPr>
            <a:t>d.C</a:t>
          </a:r>
          <a:r>
            <a:rPr lang="en-US" b="1" dirty="0" smtClean="0">
              <a:solidFill>
                <a:srgbClr val="0070C0"/>
              </a:solidFill>
            </a:rPr>
            <a:t>.</a:t>
          </a:r>
          <a:endParaRPr lang="en-US" b="1" dirty="0">
            <a:solidFill>
              <a:srgbClr val="0070C0"/>
            </a:solidFill>
          </a:endParaRPr>
        </a:p>
      </dgm:t>
    </dgm:pt>
    <dgm:pt modelId="{D530C13F-F302-472A-B210-6484D6F47134}" type="parTrans" cxnId="{D70B4EF2-4170-426D-82CB-74243D772D6A}">
      <dgm:prSet/>
      <dgm:spPr/>
      <dgm:t>
        <a:bodyPr/>
        <a:lstStyle/>
        <a:p>
          <a:endParaRPr lang="it-IT"/>
        </a:p>
      </dgm:t>
    </dgm:pt>
    <dgm:pt modelId="{D8FEFBD8-749D-4FD8-86B5-CB118A2CA3B6}" type="sibTrans" cxnId="{D70B4EF2-4170-426D-82CB-74243D772D6A}">
      <dgm:prSet/>
      <dgm:spPr/>
      <dgm:t>
        <a:bodyPr/>
        <a:lstStyle/>
        <a:p>
          <a:endParaRPr lang="it-IT"/>
        </a:p>
      </dgm:t>
    </dgm:pt>
    <dgm:pt modelId="{31EE6FE0-9961-4D59-B7B3-F0087EAB7AB4}">
      <dgm:prSet/>
      <dgm:spPr/>
      <dgm:t>
        <a:bodyPr/>
        <a:lstStyle/>
        <a:p>
          <a:pPr rtl="0"/>
          <a:r>
            <a:rPr lang="en-US" b="1" dirty="0" err="1" smtClean="0">
              <a:solidFill>
                <a:srgbClr val="0070C0"/>
              </a:solidFill>
            </a:rPr>
            <a:t>Da</a:t>
          </a:r>
          <a:r>
            <a:rPr lang="en-US" b="1" dirty="0" smtClean="0">
              <a:solidFill>
                <a:srgbClr val="0070C0"/>
              </a:solidFill>
            </a:rPr>
            <a:t> 40 </a:t>
          </a:r>
          <a:r>
            <a:rPr lang="en-US" b="1" dirty="0" err="1" smtClean="0">
              <a:solidFill>
                <a:srgbClr val="0070C0"/>
              </a:solidFill>
            </a:rPr>
            <a:t>autori</a:t>
          </a:r>
          <a:r>
            <a:rPr lang="en-US" b="1" dirty="0" smtClean="0">
              <a:solidFill>
                <a:srgbClr val="0070C0"/>
              </a:solidFill>
            </a:rPr>
            <a:t> </a:t>
          </a:r>
          <a:r>
            <a:rPr lang="en-US" b="1" dirty="0" err="1" smtClean="0">
              <a:solidFill>
                <a:srgbClr val="0070C0"/>
              </a:solidFill>
            </a:rPr>
            <a:t>diversi</a:t>
          </a:r>
          <a:r>
            <a:rPr lang="en-US" b="1" dirty="0" smtClean="0">
              <a:solidFill>
                <a:srgbClr val="0070C0"/>
              </a:solidFill>
            </a:rPr>
            <a:t> – re, </a:t>
          </a:r>
          <a:r>
            <a:rPr lang="en-US" b="1" dirty="0" err="1" smtClean="0">
              <a:solidFill>
                <a:srgbClr val="0070C0"/>
              </a:solidFill>
            </a:rPr>
            <a:t>statisti</a:t>
          </a:r>
          <a:r>
            <a:rPr lang="en-US" b="1" dirty="0" smtClean="0">
              <a:solidFill>
                <a:srgbClr val="0070C0"/>
              </a:solidFill>
            </a:rPr>
            <a:t>, </a:t>
          </a:r>
          <a:r>
            <a:rPr lang="en-US" b="1" dirty="0" err="1" smtClean="0">
              <a:solidFill>
                <a:srgbClr val="0070C0"/>
              </a:solidFill>
            </a:rPr>
            <a:t>filosofi</a:t>
          </a:r>
          <a:r>
            <a:rPr lang="en-US" b="1" dirty="0" smtClean="0">
              <a:solidFill>
                <a:srgbClr val="0070C0"/>
              </a:solidFill>
            </a:rPr>
            <a:t>, </a:t>
          </a:r>
          <a:r>
            <a:rPr lang="en-US" b="1" dirty="0" err="1" smtClean="0">
              <a:solidFill>
                <a:srgbClr val="0070C0"/>
              </a:solidFill>
            </a:rPr>
            <a:t>pescatori</a:t>
          </a:r>
          <a:r>
            <a:rPr lang="en-US" b="1" dirty="0" smtClean="0">
              <a:solidFill>
                <a:srgbClr val="0070C0"/>
              </a:solidFill>
            </a:rPr>
            <a:t>, </a:t>
          </a:r>
          <a:r>
            <a:rPr lang="en-US" b="1" dirty="0" err="1" smtClean="0">
              <a:solidFill>
                <a:srgbClr val="0070C0"/>
              </a:solidFill>
            </a:rPr>
            <a:t>poeti</a:t>
          </a:r>
          <a:r>
            <a:rPr lang="en-US" b="1" dirty="0" smtClean="0">
              <a:solidFill>
                <a:srgbClr val="0070C0"/>
              </a:solidFill>
            </a:rPr>
            <a:t>, </a:t>
          </a:r>
          <a:r>
            <a:rPr lang="en-US" b="1" dirty="0" err="1" smtClean="0">
              <a:solidFill>
                <a:srgbClr val="0070C0"/>
              </a:solidFill>
            </a:rPr>
            <a:t>studiosi</a:t>
          </a:r>
          <a:r>
            <a:rPr lang="en-US" b="1" dirty="0" smtClean="0">
              <a:solidFill>
                <a:srgbClr val="0070C0"/>
              </a:solidFill>
            </a:rPr>
            <a:t>, </a:t>
          </a:r>
          <a:r>
            <a:rPr lang="en-US" b="1" dirty="0" err="1" smtClean="0">
              <a:solidFill>
                <a:srgbClr val="0070C0"/>
              </a:solidFill>
            </a:rPr>
            <a:t>contadini</a:t>
          </a:r>
          <a:r>
            <a:rPr lang="en-US" b="1" dirty="0" smtClean="0">
              <a:solidFill>
                <a:srgbClr val="0070C0"/>
              </a:solidFill>
            </a:rPr>
            <a:t>, </a:t>
          </a:r>
          <a:r>
            <a:rPr lang="en-US" b="1" dirty="0" err="1" smtClean="0">
              <a:solidFill>
                <a:srgbClr val="0070C0"/>
              </a:solidFill>
            </a:rPr>
            <a:t>pastori</a:t>
          </a:r>
          <a:r>
            <a:rPr lang="en-US" b="1" dirty="0" smtClean="0">
              <a:solidFill>
                <a:srgbClr val="0070C0"/>
              </a:solidFill>
            </a:rPr>
            <a:t>, </a:t>
          </a:r>
          <a:r>
            <a:rPr lang="en-US" b="1" dirty="0" err="1" smtClean="0">
              <a:solidFill>
                <a:srgbClr val="0070C0"/>
              </a:solidFill>
            </a:rPr>
            <a:t>esattori</a:t>
          </a:r>
          <a:r>
            <a:rPr lang="en-US" b="1" dirty="0" smtClean="0">
              <a:solidFill>
                <a:srgbClr val="0070C0"/>
              </a:solidFill>
            </a:rPr>
            <a:t> </a:t>
          </a:r>
          <a:r>
            <a:rPr lang="en-US" b="1" dirty="0" err="1" smtClean="0">
              <a:solidFill>
                <a:srgbClr val="0070C0"/>
              </a:solidFill>
            </a:rPr>
            <a:t>di</a:t>
          </a:r>
          <a:r>
            <a:rPr lang="en-US" b="1" dirty="0" smtClean="0">
              <a:solidFill>
                <a:srgbClr val="0070C0"/>
              </a:solidFill>
            </a:rPr>
            <a:t> </a:t>
          </a:r>
          <a:r>
            <a:rPr lang="en-US" b="1" dirty="0" err="1" smtClean="0">
              <a:solidFill>
                <a:srgbClr val="0070C0"/>
              </a:solidFill>
            </a:rPr>
            <a:t>tasse</a:t>
          </a:r>
          <a:r>
            <a:rPr lang="en-US" b="1" dirty="0" smtClean="0">
              <a:solidFill>
                <a:srgbClr val="0070C0"/>
              </a:solidFill>
            </a:rPr>
            <a:t>, etc.</a:t>
          </a:r>
          <a:endParaRPr lang="it-IT" b="1" dirty="0" smtClean="0">
            <a:solidFill>
              <a:srgbClr val="0070C0"/>
            </a:solidFill>
          </a:endParaRPr>
        </a:p>
      </dgm:t>
    </dgm:pt>
    <dgm:pt modelId="{C35863A0-086A-45A1-8A20-D0C11D0255CF}" type="parTrans" cxnId="{66A72809-F9DE-41A8-8FE9-7133798C50B3}">
      <dgm:prSet/>
      <dgm:spPr/>
      <dgm:t>
        <a:bodyPr/>
        <a:lstStyle/>
        <a:p>
          <a:endParaRPr lang="it-IT"/>
        </a:p>
      </dgm:t>
    </dgm:pt>
    <dgm:pt modelId="{895B260A-C995-46CD-8AC4-6B30C1BC1E61}" type="sibTrans" cxnId="{66A72809-F9DE-41A8-8FE9-7133798C50B3}">
      <dgm:prSet/>
      <dgm:spPr/>
      <dgm:t>
        <a:bodyPr/>
        <a:lstStyle/>
        <a:p>
          <a:endParaRPr lang="it-IT"/>
        </a:p>
      </dgm:t>
    </dgm:pt>
    <dgm:pt modelId="{28F759BB-4B43-47EE-9C59-28F8290F1AB6}">
      <dgm:prSet/>
      <dgm:spPr/>
      <dgm:t>
        <a:bodyPr/>
        <a:lstStyle/>
        <a:p>
          <a:pPr rtl="0"/>
          <a:r>
            <a:rPr lang="en-US" b="1" dirty="0" smtClean="0">
              <a:solidFill>
                <a:srgbClr val="0070C0"/>
              </a:solidFill>
            </a:rPr>
            <a:t>In </a:t>
          </a:r>
          <a:r>
            <a:rPr lang="en-US" b="1" dirty="0" err="1" smtClean="0">
              <a:solidFill>
                <a:srgbClr val="0070C0"/>
              </a:solidFill>
            </a:rPr>
            <a:t>posti</a:t>
          </a:r>
          <a:r>
            <a:rPr lang="en-US" b="1" dirty="0" smtClean="0">
              <a:solidFill>
                <a:srgbClr val="0070C0"/>
              </a:solidFill>
            </a:rPr>
            <a:t> </a:t>
          </a:r>
          <a:r>
            <a:rPr lang="en-US" b="1" dirty="0" err="1" smtClean="0">
              <a:solidFill>
                <a:srgbClr val="0070C0"/>
              </a:solidFill>
            </a:rPr>
            <a:t>diversi</a:t>
          </a:r>
          <a:r>
            <a:rPr lang="en-US" b="1" dirty="0" smtClean="0">
              <a:solidFill>
                <a:srgbClr val="0070C0"/>
              </a:solidFill>
            </a:rPr>
            <a:t> – </a:t>
          </a:r>
          <a:r>
            <a:rPr lang="en-US" b="1" dirty="0" err="1" smtClean="0">
              <a:solidFill>
                <a:srgbClr val="0070C0"/>
              </a:solidFill>
            </a:rPr>
            <a:t>nel</a:t>
          </a:r>
          <a:r>
            <a:rPr lang="en-US" b="1" dirty="0" smtClean="0">
              <a:solidFill>
                <a:srgbClr val="0070C0"/>
              </a:solidFill>
            </a:rPr>
            <a:t> </a:t>
          </a:r>
          <a:r>
            <a:rPr lang="en-US" b="1" dirty="0" err="1" smtClean="0">
              <a:solidFill>
                <a:srgbClr val="0070C0"/>
              </a:solidFill>
            </a:rPr>
            <a:t>deserto</a:t>
          </a:r>
          <a:r>
            <a:rPr lang="en-US" b="1" dirty="0" smtClean="0">
              <a:solidFill>
                <a:srgbClr val="0070C0"/>
              </a:solidFill>
            </a:rPr>
            <a:t>, a palazzo, in </a:t>
          </a:r>
          <a:r>
            <a:rPr lang="en-US" b="1" dirty="0" err="1" smtClean="0">
              <a:solidFill>
                <a:srgbClr val="0070C0"/>
              </a:solidFill>
            </a:rPr>
            <a:t>prigione</a:t>
          </a:r>
          <a:r>
            <a:rPr lang="en-US" b="1" dirty="0" smtClean="0">
              <a:solidFill>
                <a:srgbClr val="0070C0"/>
              </a:solidFill>
            </a:rPr>
            <a:t>, </a:t>
          </a:r>
          <a:r>
            <a:rPr lang="en-US" b="1" dirty="0" err="1" smtClean="0">
              <a:solidFill>
                <a:srgbClr val="0070C0"/>
              </a:solidFill>
            </a:rPr>
            <a:t>su</a:t>
          </a:r>
          <a:r>
            <a:rPr lang="en-US" b="1" dirty="0" smtClean="0">
              <a:solidFill>
                <a:srgbClr val="0070C0"/>
              </a:solidFill>
            </a:rPr>
            <a:t> </a:t>
          </a:r>
          <a:r>
            <a:rPr lang="en-US" b="1" dirty="0" err="1" smtClean="0">
              <a:solidFill>
                <a:srgbClr val="0070C0"/>
              </a:solidFill>
            </a:rPr>
            <a:t>un’isola</a:t>
          </a:r>
          <a:r>
            <a:rPr lang="en-US" b="1" dirty="0" smtClean="0">
              <a:solidFill>
                <a:srgbClr val="0070C0"/>
              </a:solidFill>
            </a:rPr>
            <a:t>…</a:t>
          </a:r>
        </a:p>
      </dgm:t>
    </dgm:pt>
    <dgm:pt modelId="{C071B856-A3D0-44F5-8D7C-E10A8C2E260E}" type="parTrans" cxnId="{8B988A3F-98CB-488D-8BC8-5F57D30329D7}">
      <dgm:prSet/>
      <dgm:spPr/>
      <dgm:t>
        <a:bodyPr/>
        <a:lstStyle/>
        <a:p>
          <a:endParaRPr lang="it-IT"/>
        </a:p>
      </dgm:t>
    </dgm:pt>
    <dgm:pt modelId="{2889296C-B919-46E3-96DE-D7E1047B5D7A}" type="sibTrans" cxnId="{8B988A3F-98CB-488D-8BC8-5F57D30329D7}">
      <dgm:prSet/>
      <dgm:spPr/>
      <dgm:t>
        <a:bodyPr/>
        <a:lstStyle/>
        <a:p>
          <a:endParaRPr lang="it-IT"/>
        </a:p>
      </dgm:t>
    </dgm:pt>
    <dgm:pt modelId="{C814A69E-9A94-4785-BC56-A4B50D60A41F}">
      <dgm:prSet/>
      <dgm:spPr/>
      <dgm:t>
        <a:bodyPr/>
        <a:lstStyle/>
        <a:p>
          <a:pPr rtl="0"/>
          <a:r>
            <a:rPr lang="en-US" b="1" dirty="0" smtClean="0">
              <a:solidFill>
                <a:srgbClr val="0070C0"/>
              </a:solidFill>
            </a:rPr>
            <a:t>In diverse </a:t>
          </a:r>
          <a:r>
            <a:rPr lang="en-US" b="1" dirty="0" err="1" smtClean="0">
              <a:solidFill>
                <a:srgbClr val="0070C0"/>
              </a:solidFill>
            </a:rPr>
            <a:t>condizioni</a:t>
          </a:r>
          <a:r>
            <a:rPr lang="en-US" b="1" dirty="0" smtClean="0">
              <a:solidFill>
                <a:srgbClr val="0070C0"/>
              </a:solidFill>
            </a:rPr>
            <a:t>, </a:t>
          </a:r>
          <a:r>
            <a:rPr lang="en-US" b="1" dirty="0" err="1" smtClean="0">
              <a:solidFill>
                <a:srgbClr val="0070C0"/>
              </a:solidFill>
            </a:rPr>
            <a:t>durante</a:t>
          </a:r>
          <a:r>
            <a:rPr lang="en-US" b="1" dirty="0" smtClean="0">
              <a:solidFill>
                <a:srgbClr val="0070C0"/>
              </a:solidFill>
            </a:rPr>
            <a:t> un </a:t>
          </a:r>
          <a:r>
            <a:rPr lang="en-US" b="1" dirty="0" err="1" smtClean="0">
              <a:solidFill>
                <a:srgbClr val="0070C0"/>
              </a:solidFill>
            </a:rPr>
            <a:t>periodo</a:t>
          </a:r>
          <a:r>
            <a:rPr lang="en-US" b="1" dirty="0" smtClean="0">
              <a:solidFill>
                <a:srgbClr val="0070C0"/>
              </a:solidFill>
            </a:rPr>
            <a:t> </a:t>
          </a:r>
          <a:r>
            <a:rPr lang="en-US" b="1" dirty="0" err="1" smtClean="0">
              <a:solidFill>
                <a:srgbClr val="0070C0"/>
              </a:solidFill>
            </a:rPr>
            <a:t>di</a:t>
          </a:r>
          <a:r>
            <a:rPr lang="en-US" b="1" dirty="0" smtClean="0">
              <a:solidFill>
                <a:srgbClr val="0070C0"/>
              </a:solidFill>
            </a:rPr>
            <a:t> pace, n </a:t>
          </a:r>
          <a:r>
            <a:rPr lang="en-US" b="1" dirty="0" err="1" smtClean="0">
              <a:solidFill>
                <a:srgbClr val="0070C0"/>
              </a:solidFill>
            </a:rPr>
            <a:t>guerra</a:t>
          </a:r>
          <a:r>
            <a:rPr lang="en-US" b="1" dirty="0" smtClean="0">
              <a:solidFill>
                <a:srgbClr val="0070C0"/>
              </a:solidFill>
            </a:rPr>
            <a:t>…</a:t>
          </a:r>
          <a:endParaRPr lang="it-IT" b="1" dirty="0" smtClean="0">
            <a:solidFill>
              <a:srgbClr val="0070C0"/>
            </a:solidFill>
          </a:endParaRPr>
        </a:p>
      </dgm:t>
    </dgm:pt>
    <dgm:pt modelId="{1226BF8E-2BD7-472E-93A0-A191B5B95625}" type="parTrans" cxnId="{966A906B-9736-472F-AC2F-AC4E8ED96FAB}">
      <dgm:prSet/>
      <dgm:spPr/>
      <dgm:t>
        <a:bodyPr/>
        <a:lstStyle/>
        <a:p>
          <a:endParaRPr lang="it-IT"/>
        </a:p>
      </dgm:t>
    </dgm:pt>
    <dgm:pt modelId="{C707C897-919D-4EC3-BE22-BD70B38A8CE8}" type="sibTrans" cxnId="{966A906B-9736-472F-AC2F-AC4E8ED96FAB}">
      <dgm:prSet/>
      <dgm:spPr/>
      <dgm:t>
        <a:bodyPr/>
        <a:lstStyle/>
        <a:p>
          <a:endParaRPr lang="it-IT"/>
        </a:p>
      </dgm:t>
    </dgm:pt>
    <dgm:pt modelId="{B25D9529-0347-4C70-B180-B00D90A93AAB}">
      <dgm:prSet/>
      <dgm:spPr/>
      <dgm:t>
        <a:bodyPr/>
        <a:lstStyle/>
        <a:p>
          <a:pPr rtl="0"/>
          <a:r>
            <a:rPr lang="en-US" b="1" dirty="0" smtClean="0">
              <a:solidFill>
                <a:srgbClr val="0070C0"/>
              </a:solidFill>
            </a:rPr>
            <a:t>Su </a:t>
          </a:r>
          <a:r>
            <a:rPr lang="en-US" b="1" dirty="0" err="1" smtClean="0">
              <a:solidFill>
                <a:srgbClr val="0070C0"/>
              </a:solidFill>
            </a:rPr>
            <a:t>tre</a:t>
          </a:r>
          <a:r>
            <a:rPr lang="en-US" b="1" dirty="0" smtClean="0">
              <a:solidFill>
                <a:srgbClr val="0070C0"/>
              </a:solidFill>
            </a:rPr>
            <a:t> </a:t>
          </a:r>
          <a:r>
            <a:rPr lang="en-US" b="1" dirty="0" err="1" smtClean="0">
              <a:solidFill>
                <a:srgbClr val="0070C0"/>
              </a:solidFill>
            </a:rPr>
            <a:t>continenti</a:t>
          </a:r>
          <a:r>
            <a:rPr lang="en-US" b="1" dirty="0" smtClean="0">
              <a:solidFill>
                <a:srgbClr val="0070C0"/>
              </a:solidFill>
            </a:rPr>
            <a:t>– Asia, Africa, </a:t>
          </a:r>
          <a:r>
            <a:rPr lang="en-US" b="1" dirty="0" err="1" smtClean="0">
              <a:solidFill>
                <a:srgbClr val="0070C0"/>
              </a:solidFill>
            </a:rPr>
            <a:t>Europa</a:t>
          </a:r>
          <a:endParaRPr lang="it-IT" b="1" dirty="0" smtClean="0">
            <a:solidFill>
              <a:srgbClr val="0070C0"/>
            </a:solidFill>
          </a:endParaRPr>
        </a:p>
      </dgm:t>
    </dgm:pt>
    <dgm:pt modelId="{EFE1D295-9013-40CB-9A7B-572B3E3419AF}" type="parTrans" cxnId="{58B79376-4BDA-4DCD-B6A8-EC8534252A10}">
      <dgm:prSet/>
      <dgm:spPr/>
      <dgm:t>
        <a:bodyPr/>
        <a:lstStyle/>
        <a:p>
          <a:endParaRPr lang="it-IT"/>
        </a:p>
      </dgm:t>
    </dgm:pt>
    <dgm:pt modelId="{38E93B92-AAE0-4F81-BC7A-5E35AA4D0EB8}" type="sibTrans" cxnId="{58B79376-4BDA-4DCD-B6A8-EC8534252A10}">
      <dgm:prSet/>
      <dgm:spPr/>
      <dgm:t>
        <a:bodyPr/>
        <a:lstStyle/>
        <a:p>
          <a:endParaRPr lang="it-IT"/>
        </a:p>
      </dgm:t>
    </dgm:pt>
    <dgm:pt modelId="{2A520E7A-874D-417C-8739-73BF7025FBDB}">
      <dgm:prSet/>
      <dgm:spPr/>
      <dgm:t>
        <a:bodyPr/>
        <a:lstStyle/>
        <a:p>
          <a:pPr rtl="0"/>
          <a:r>
            <a:rPr lang="en-US" b="1" dirty="0" smtClean="0">
              <a:solidFill>
                <a:srgbClr val="0070C0"/>
              </a:solidFill>
            </a:rPr>
            <a:t>In 3 </a:t>
          </a:r>
          <a:r>
            <a:rPr lang="en-US" b="1" dirty="0" err="1" smtClean="0">
              <a:solidFill>
                <a:srgbClr val="0070C0"/>
              </a:solidFill>
            </a:rPr>
            <a:t>lingue</a:t>
          </a:r>
          <a:r>
            <a:rPr lang="en-US" b="1" dirty="0" smtClean="0">
              <a:solidFill>
                <a:srgbClr val="0070C0"/>
              </a:solidFill>
            </a:rPr>
            <a:t>: </a:t>
          </a:r>
          <a:r>
            <a:rPr lang="en-US" b="1" dirty="0" err="1" smtClean="0">
              <a:solidFill>
                <a:srgbClr val="0070C0"/>
              </a:solidFill>
            </a:rPr>
            <a:t>Ebraico</a:t>
          </a:r>
          <a:r>
            <a:rPr lang="en-US" b="1" dirty="0" smtClean="0">
              <a:solidFill>
                <a:srgbClr val="0070C0"/>
              </a:solidFill>
            </a:rPr>
            <a:t>, </a:t>
          </a:r>
          <a:r>
            <a:rPr lang="en-US" b="1" dirty="0" err="1" smtClean="0">
              <a:solidFill>
                <a:srgbClr val="0070C0"/>
              </a:solidFill>
            </a:rPr>
            <a:t>Aramaico</a:t>
          </a:r>
          <a:r>
            <a:rPr lang="en-US" b="1" dirty="0" smtClean="0">
              <a:solidFill>
                <a:srgbClr val="0070C0"/>
              </a:solidFill>
            </a:rPr>
            <a:t>, Greco</a:t>
          </a:r>
          <a:endParaRPr lang="it-IT" b="1" dirty="0" smtClean="0">
            <a:solidFill>
              <a:srgbClr val="0070C0"/>
            </a:solidFill>
          </a:endParaRPr>
        </a:p>
      </dgm:t>
    </dgm:pt>
    <dgm:pt modelId="{4C7FA864-3B71-4E41-A879-7F38FD1FC484}" type="parTrans" cxnId="{F6A97235-8CCB-4906-B629-5C19307520C2}">
      <dgm:prSet/>
      <dgm:spPr/>
      <dgm:t>
        <a:bodyPr/>
        <a:lstStyle/>
        <a:p>
          <a:endParaRPr lang="it-IT"/>
        </a:p>
      </dgm:t>
    </dgm:pt>
    <dgm:pt modelId="{295CF76D-E94B-48A0-8315-267F10793720}" type="sibTrans" cxnId="{F6A97235-8CCB-4906-B629-5C19307520C2}">
      <dgm:prSet/>
      <dgm:spPr/>
      <dgm:t>
        <a:bodyPr/>
        <a:lstStyle/>
        <a:p>
          <a:endParaRPr lang="it-IT"/>
        </a:p>
      </dgm:t>
    </dgm:pt>
    <dgm:pt modelId="{1DDFF9B8-82C6-41E0-96A0-9A5E8DC107C4}" type="pres">
      <dgm:prSet presAssocID="{4FF50FEA-9528-4E8C-8262-50D4DB5E4BF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F0197472-4FCC-4C2B-83B5-15C542BDEA1E}" type="pres">
      <dgm:prSet presAssocID="{93CCA0FE-C654-438B-8673-4109D83E04D3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EB2DB19-56BE-4E1E-903B-2E712C2548B1}" type="pres">
      <dgm:prSet presAssocID="{D8FEFBD8-749D-4FD8-86B5-CB118A2CA3B6}" presName="spacer" presStyleCnt="0"/>
      <dgm:spPr/>
    </dgm:pt>
    <dgm:pt modelId="{072E1CF9-2641-47F5-846D-0D7626AD2394}" type="pres">
      <dgm:prSet presAssocID="{31EE6FE0-9961-4D59-B7B3-F0087EAB7AB4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40B8D55-FE56-4ABB-AAEF-E48073670E2C}" type="pres">
      <dgm:prSet presAssocID="{895B260A-C995-46CD-8AC4-6B30C1BC1E61}" presName="spacer" presStyleCnt="0"/>
      <dgm:spPr/>
    </dgm:pt>
    <dgm:pt modelId="{E3313B34-57A3-46F7-905A-C6FDE754A987}" type="pres">
      <dgm:prSet presAssocID="{28F759BB-4B43-47EE-9C59-28F8290F1AB6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FCBF784-69B2-4DD3-A9E4-AF83AAA2922D}" type="pres">
      <dgm:prSet presAssocID="{2889296C-B919-46E3-96DE-D7E1047B5D7A}" presName="spacer" presStyleCnt="0"/>
      <dgm:spPr/>
    </dgm:pt>
    <dgm:pt modelId="{B647B140-3D4A-4888-B010-49B3D0970FF1}" type="pres">
      <dgm:prSet presAssocID="{C814A69E-9A94-4785-BC56-A4B50D60A41F}" presName="parentText" presStyleLbl="node1" presStyleIdx="3" presStyleCnt="6" custLinFactY="-1486" custLinFactNeighborX="84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37246AB-09AF-43CC-A9C1-F6647ECD99DC}" type="pres">
      <dgm:prSet presAssocID="{C707C897-919D-4EC3-BE22-BD70B38A8CE8}" presName="spacer" presStyleCnt="0"/>
      <dgm:spPr/>
    </dgm:pt>
    <dgm:pt modelId="{C2D00602-DBD7-42A3-80EB-E63ABE0543C8}" type="pres">
      <dgm:prSet presAssocID="{B25D9529-0347-4C70-B180-B00D90A93AAB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5FAF0F9-8FD9-4510-A7E5-4C662CE84881}" type="pres">
      <dgm:prSet presAssocID="{38E93B92-AAE0-4F81-BC7A-5E35AA4D0EB8}" presName="spacer" presStyleCnt="0"/>
      <dgm:spPr/>
    </dgm:pt>
    <dgm:pt modelId="{0C670F11-8E93-4101-9DD2-06EE09068B70}" type="pres">
      <dgm:prSet presAssocID="{2A520E7A-874D-417C-8739-73BF7025FBDB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966A906B-9736-472F-AC2F-AC4E8ED96FAB}" srcId="{4FF50FEA-9528-4E8C-8262-50D4DB5E4BF1}" destId="{C814A69E-9A94-4785-BC56-A4B50D60A41F}" srcOrd="3" destOrd="0" parTransId="{1226BF8E-2BD7-472E-93A0-A191B5B95625}" sibTransId="{C707C897-919D-4EC3-BE22-BD70B38A8CE8}"/>
    <dgm:cxn modelId="{F6A97235-8CCB-4906-B629-5C19307520C2}" srcId="{4FF50FEA-9528-4E8C-8262-50D4DB5E4BF1}" destId="{2A520E7A-874D-417C-8739-73BF7025FBDB}" srcOrd="5" destOrd="0" parTransId="{4C7FA864-3B71-4E41-A879-7F38FD1FC484}" sibTransId="{295CF76D-E94B-48A0-8315-267F10793720}"/>
    <dgm:cxn modelId="{1CF34029-22B3-4AA2-A032-77B0954A612C}" type="presOf" srcId="{2A520E7A-874D-417C-8739-73BF7025FBDB}" destId="{0C670F11-8E93-4101-9DD2-06EE09068B70}" srcOrd="0" destOrd="0" presId="urn:microsoft.com/office/officeart/2005/8/layout/vList2"/>
    <dgm:cxn modelId="{58B79376-4BDA-4DCD-B6A8-EC8534252A10}" srcId="{4FF50FEA-9528-4E8C-8262-50D4DB5E4BF1}" destId="{B25D9529-0347-4C70-B180-B00D90A93AAB}" srcOrd="4" destOrd="0" parTransId="{EFE1D295-9013-40CB-9A7B-572B3E3419AF}" sibTransId="{38E93B92-AAE0-4F81-BC7A-5E35AA4D0EB8}"/>
    <dgm:cxn modelId="{951D3770-B0CC-433E-B77E-7F6F291B21CD}" type="presOf" srcId="{93CCA0FE-C654-438B-8673-4109D83E04D3}" destId="{F0197472-4FCC-4C2B-83B5-15C542BDEA1E}" srcOrd="0" destOrd="0" presId="urn:microsoft.com/office/officeart/2005/8/layout/vList2"/>
    <dgm:cxn modelId="{113BBCF7-45BB-40EE-9B13-B0C4B623D0BD}" type="presOf" srcId="{28F759BB-4B43-47EE-9C59-28F8290F1AB6}" destId="{E3313B34-57A3-46F7-905A-C6FDE754A987}" srcOrd="0" destOrd="0" presId="urn:microsoft.com/office/officeart/2005/8/layout/vList2"/>
    <dgm:cxn modelId="{D70B4EF2-4170-426D-82CB-74243D772D6A}" srcId="{4FF50FEA-9528-4E8C-8262-50D4DB5E4BF1}" destId="{93CCA0FE-C654-438B-8673-4109D83E04D3}" srcOrd="0" destOrd="0" parTransId="{D530C13F-F302-472A-B210-6484D6F47134}" sibTransId="{D8FEFBD8-749D-4FD8-86B5-CB118A2CA3B6}"/>
    <dgm:cxn modelId="{8B988A3F-98CB-488D-8BC8-5F57D30329D7}" srcId="{4FF50FEA-9528-4E8C-8262-50D4DB5E4BF1}" destId="{28F759BB-4B43-47EE-9C59-28F8290F1AB6}" srcOrd="2" destOrd="0" parTransId="{C071B856-A3D0-44F5-8D7C-E10A8C2E260E}" sibTransId="{2889296C-B919-46E3-96DE-D7E1047B5D7A}"/>
    <dgm:cxn modelId="{72853E38-307C-452D-A92F-B6817BA067EB}" type="presOf" srcId="{31EE6FE0-9961-4D59-B7B3-F0087EAB7AB4}" destId="{072E1CF9-2641-47F5-846D-0D7626AD2394}" srcOrd="0" destOrd="0" presId="urn:microsoft.com/office/officeart/2005/8/layout/vList2"/>
    <dgm:cxn modelId="{CA8C58E8-6AB0-49E1-8F36-5CEFE4250976}" type="presOf" srcId="{C814A69E-9A94-4785-BC56-A4B50D60A41F}" destId="{B647B140-3D4A-4888-B010-49B3D0970FF1}" srcOrd="0" destOrd="0" presId="urn:microsoft.com/office/officeart/2005/8/layout/vList2"/>
    <dgm:cxn modelId="{71E9A296-6CAA-4AA0-B47B-A6A3FA472807}" type="presOf" srcId="{4FF50FEA-9528-4E8C-8262-50D4DB5E4BF1}" destId="{1DDFF9B8-82C6-41E0-96A0-9A5E8DC107C4}" srcOrd="0" destOrd="0" presId="urn:microsoft.com/office/officeart/2005/8/layout/vList2"/>
    <dgm:cxn modelId="{B8880132-A7D9-49EF-9762-399FDFFA0D99}" type="presOf" srcId="{B25D9529-0347-4C70-B180-B00D90A93AAB}" destId="{C2D00602-DBD7-42A3-80EB-E63ABE0543C8}" srcOrd="0" destOrd="0" presId="urn:microsoft.com/office/officeart/2005/8/layout/vList2"/>
    <dgm:cxn modelId="{66A72809-F9DE-41A8-8FE9-7133798C50B3}" srcId="{4FF50FEA-9528-4E8C-8262-50D4DB5E4BF1}" destId="{31EE6FE0-9961-4D59-B7B3-F0087EAB7AB4}" srcOrd="1" destOrd="0" parTransId="{C35863A0-086A-45A1-8A20-D0C11D0255CF}" sibTransId="{895B260A-C995-46CD-8AC4-6B30C1BC1E61}"/>
    <dgm:cxn modelId="{C644D41C-DBF3-48BD-98F9-8881E2168C3D}" type="presParOf" srcId="{1DDFF9B8-82C6-41E0-96A0-9A5E8DC107C4}" destId="{F0197472-4FCC-4C2B-83B5-15C542BDEA1E}" srcOrd="0" destOrd="0" presId="urn:microsoft.com/office/officeart/2005/8/layout/vList2"/>
    <dgm:cxn modelId="{CECE1122-1FBD-4AE9-BFCF-3AB88F0A9408}" type="presParOf" srcId="{1DDFF9B8-82C6-41E0-96A0-9A5E8DC107C4}" destId="{5EB2DB19-56BE-4E1E-903B-2E712C2548B1}" srcOrd="1" destOrd="0" presId="urn:microsoft.com/office/officeart/2005/8/layout/vList2"/>
    <dgm:cxn modelId="{8652335B-6650-4062-B2D3-BF982DFA4FEF}" type="presParOf" srcId="{1DDFF9B8-82C6-41E0-96A0-9A5E8DC107C4}" destId="{072E1CF9-2641-47F5-846D-0D7626AD2394}" srcOrd="2" destOrd="0" presId="urn:microsoft.com/office/officeart/2005/8/layout/vList2"/>
    <dgm:cxn modelId="{0E3DAE89-DBD2-440F-8E2A-4E7B78886939}" type="presParOf" srcId="{1DDFF9B8-82C6-41E0-96A0-9A5E8DC107C4}" destId="{040B8D55-FE56-4ABB-AAEF-E48073670E2C}" srcOrd="3" destOrd="0" presId="urn:microsoft.com/office/officeart/2005/8/layout/vList2"/>
    <dgm:cxn modelId="{4688F6B1-D2AF-46FE-89DA-7FD15CCCAA52}" type="presParOf" srcId="{1DDFF9B8-82C6-41E0-96A0-9A5E8DC107C4}" destId="{E3313B34-57A3-46F7-905A-C6FDE754A987}" srcOrd="4" destOrd="0" presId="urn:microsoft.com/office/officeart/2005/8/layout/vList2"/>
    <dgm:cxn modelId="{770CF69C-BD9C-422C-A41C-4935CA26F776}" type="presParOf" srcId="{1DDFF9B8-82C6-41E0-96A0-9A5E8DC107C4}" destId="{EFCBF784-69B2-4DD3-A9E4-AF83AAA2922D}" srcOrd="5" destOrd="0" presId="urn:microsoft.com/office/officeart/2005/8/layout/vList2"/>
    <dgm:cxn modelId="{3AA9105E-C360-485F-8577-86D75DD16E8B}" type="presParOf" srcId="{1DDFF9B8-82C6-41E0-96A0-9A5E8DC107C4}" destId="{B647B140-3D4A-4888-B010-49B3D0970FF1}" srcOrd="6" destOrd="0" presId="urn:microsoft.com/office/officeart/2005/8/layout/vList2"/>
    <dgm:cxn modelId="{DD7644EA-BB27-4FDA-B690-6C6FF073C3FE}" type="presParOf" srcId="{1DDFF9B8-82C6-41E0-96A0-9A5E8DC107C4}" destId="{037246AB-09AF-43CC-A9C1-F6647ECD99DC}" srcOrd="7" destOrd="0" presId="urn:microsoft.com/office/officeart/2005/8/layout/vList2"/>
    <dgm:cxn modelId="{4A5456D2-1902-43FF-A77D-A99AAA340F31}" type="presParOf" srcId="{1DDFF9B8-82C6-41E0-96A0-9A5E8DC107C4}" destId="{C2D00602-DBD7-42A3-80EB-E63ABE0543C8}" srcOrd="8" destOrd="0" presId="urn:microsoft.com/office/officeart/2005/8/layout/vList2"/>
    <dgm:cxn modelId="{9A84B28D-1D44-4956-8F2C-C440D8A36F9F}" type="presParOf" srcId="{1DDFF9B8-82C6-41E0-96A0-9A5E8DC107C4}" destId="{35FAF0F9-8FD9-4510-A7E5-4C662CE84881}" srcOrd="9" destOrd="0" presId="urn:microsoft.com/office/officeart/2005/8/layout/vList2"/>
    <dgm:cxn modelId="{2E9A1DB8-D4C7-4541-AE72-7F33E76A8967}" type="presParOf" srcId="{1DDFF9B8-82C6-41E0-96A0-9A5E8DC107C4}" destId="{0C670F11-8E93-4101-9DD2-06EE09068B70}" srcOrd="10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FE908D-750E-4341-8948-0A6FF8577190}" type="datetimeFigureOut">
              <a:rPr lang="it-IT" smtClean="0"/>
              <a:pPr/>
              <a:t>29/11/2013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B26E2C-BA89-4371-9E1A-27D06C6C58D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Is The Bible God's Word?</a:t>
            </a:r>
          </a:p>
        </p:txBody>
      </p:sp>
      <p:sp>
        <p:nvSpPr>
          <p:cNvPr id="8192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@ Dr. Heinz Lycklama</a:t>
            </a:r>
          </a:p>
        </p:txBody>
      </p:sp>
      <p:sp>
        <p:nvSpPr>
          <p:cNvPr id="819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C7F7C3-1BEF-4391-9694-2F44E09EC32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25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6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Is The Bible God's Word?</a:t>
            </a:r>
          </a:p>
        </p:txBody>
      </p:sp>
      <p:sp>
        <p:nvSpPr>
          <p:cNvPr id="9113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@ Dr. Heinz Lycklama</a:t>
            </a:r>
          </a:p>
        </p:txBody>
      </p:sp>
      <p:sp>
        <p:nvSpPr>
          <p:cNvPr id="9114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04CDBA-7AFA-417D-AA3F-0CD51C91DDCA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911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Is The Bible God's Word?</a:t>
            </a:r>
          </a:p>
        </p:txBody>
      </p:sp>
      <p:sp>
        <p:nvSpPr>
          <p:cNvPr id="9216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@ Dr. Heinz Lycklama</a:t>
            </a:r>
          </a:p>
        </p:txBody>
      </p:sp>
      <p:sp>
        <p:nvSpPr>
          <p:cNvPr id="9216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E4D3D1-A055-4F1B-94ED-79A8C474AA7B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921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Is The Bible God's Word?</a:t>
            </a:r>
          </a:p>
        </p:txBody>
      </p:sp>
      <p:sp>
        <p:nvSpPr>
          <p:cNvPr id="9318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@ Dr. Heinz Lycklama</a:t>
            </a:r>
          </a:p>
        </p:txBody>
      </p:sp>
      <p:sp>
        <p:nvSpPr>
          <p:cNvPr id="931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771CEA-E721-4218-BA2C-915E42E9365C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931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Is The Bible God's Word?</a:t>
            </a:r>
          </a:p>
        </p:txBody>
      </p:sp>
      <p:sp>
        <p:nvSpPr>
          <p:cNvPr id="942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@ Dr. Heinz Lycklama</a:t>
            </a:r>
          </a:p>
        </p:txBody>
      </p:sp>
      <p:sp>
        <p:nvSpPr>
          <p:cNvPr id="9421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2AA180-E94D-4B0D-9B01-148C2A29EF01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942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Is The Bible God's Word?</a:t>
            </a:r>
          </a:p>
        </p:txBody>
      </p:sp>
      <p:sp>
        <p:nvSpPr>
          <p:cNvPr id="952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@ Dr. Heinz Lycklama</a:t>
            </a:r>
          </a:p>
        </p:txBody>
      </p:sp>
      <p:sp>
        <p:nvSpPr>
          <p:cNvPr id="952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EA8DD9-908D-4AF4-A44D-727001685B13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952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Is The Bible God's Word?</a:t>
            </a:r>
          </a:p>
        </p:txBody>
      </p:sp>
      <p:sp>
        <p:nvSpPr>
          <p:cNvPr id="9625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@ Dr. Heinz Lycklama</a:t>
            </a:r>
          </a:p>
        </p:txBody>
      </p:sp>
      <p:sp>
        <p:nvSpPr>
          <p:cNvPr id="9626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481B3C-E6FA-46B9-B79D-E746B795253C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962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Is The Bible God's Word?</a:t>
            </a:r>
          </a:p>
        </p:txBody>
      </p:sp>
      <p:sp>
        <p:nvSpPr>
          <p:cNvPr id="9728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@ Dr. Heinz Lycklama</a:t>
            </a:r>
          </a:p>
        </p:txBody>
      </p:sp>
      <p:sp>
        <p:nvSpPr>
          <p:cNvPr id="9728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6AAE4A-28E2-4489-8437-00515B3C2F30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972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Is The Bible God's Word?</a:t>
            </a:r>
          </a:p>
        </p:txBody>
      </p:sp>
      <p:sp>
        <p:nvSpPr>
          <p:cNvPr id="9830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@ Dr. Heinz Lycklama</a:t>
            </a:r>
          </a:p>
        </p:txBody>
      </p:sp>
      <p:sp>
        <p:nvSpPr>
          <p:cNvPr id="9830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95EE9C-4CD7-413E-A043-910C8568A14C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983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Is The Bible God's Word?</a:t>
            </a:r>
          </a:p>
        </p:txBody>
      </p:sp>
      <p:sp>
        <p:nvSpPr>
          <p:cNvPr id="9933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@ Dr. Heinz Lycklama</a:t>
            </a:r>
          </a:p>
        </p:txBody>
      </p:sp>
      <p:sp>
        <p:nvSpPr>
          <p:cNvPr id="9933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117CCC-2EBA-471E-AF33-A053E68C9B76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993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933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Is The Bible God's Word?</a:t>
            </a:r>
          </a:p>
        </p:txBody>
      </p:sp>
      <p:sp>
        <p:nvSpPr>
          <p:cNvPr id="10035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@ Dr. Heinz Lycklama</a:t>
            </a:r>
          </a:p>
        </p:txBody>
      </p:sp>
      <p:sp>
        <p:nvSpPr>
          <p:cNvPr id="10035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927485-1FE5-4070-923E-5FDA2A3575D7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00357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8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Is The Bible God's Word?</a:t>
            </a:r>
          </a:p>
        </p:txBody>
      </p:sp>
      <p:sp>
        <p:nvSpPr>
          <p:cNvPr id="8294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@ Dr. Heinz Lycklama</a:t>
            </a:r>
          </a:p>
        </p:txBody>
      </p:sp>
      <p:sp>
        <p:nvSpPr>
          <p:cNvPr id="8294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5E7FAB-F6F5-4D9C-B116-C5367EFDE1C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29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Is The Bible God's Word?</a:t>
            </a:r>
          </a:p>
        </p:txBody>
      </p:sp>
      <p:sp>
        <p:nvSpPr>
          <p:cNvPr id="10137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@ Dr. Heinz Lycklama</a:t>
            </a:r>
          </a:p>
        </p:txBody>
      </p:sp>
      <p:sp>
        <p:nvSpPr>
          <p:cNvPr id="10138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1E5F0D-07E1-48BB-BC03-C8B4F58CB3EE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0138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1382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Is The Bible God's Word?</a:t>
            </a:r>
          </a:p>
        </p:txBody>
      </p:sp>
      <p:sp>
        <p:nvSpPr>
          <p:cNvPr id="1024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@ Dr. Heinz Lycklama</a:t>
            </a:r>
          </a:p>
        </p:txBody>
      </p:sp>
      <p:sp>
        <p:nvSpPr>
          <p:cNvPr id="10240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7B34CE-D4DB-44F5-A3F4-14594713F526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024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Is The Bible God's Word?</a:t>
            </a:r>
          </a:p>
        </p:txBody>
      </p:sp>
      <p:sp>
        <p:nvSpPr>
          <p:cNvPr id="10342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@ Dr. Heinz Lycklama</a:t>
            </a:r>
          </a:p>
        </p:txBody>
      </p:sp>
      <p:sp>
        <p:nvSpPr>
          <p:cNvPr id="10342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F7A3A4-7117-4206-868B-CBA20D3A0804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0342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3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Is The Bible God's Word?</a:t>
            </a:r>
          </a:p>
        </p:txBody>
      </p:sp>
      <p:sp>
        <p:nvSpPr>
          <p:cNvPr id="1044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@ Dr. Heinz Lycklama</a:t>
            </a:r>
          </a:p>
        </p:txBody>
      </p:sp>
      <p:sp>
        <p:nvSpPr>
          <p:cNvPr id="1044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F1FB9A-AD42-4FFA-B775-FBB5CDC277D6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10445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Is The Bible God's Word?</a:t>
            </a:r>
          </a:p>
        </p:txBody>
      </p:sp>
      <p:sp>
        <p:nvSpPr>
          <p:cNvPr id="10547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@ Dr. Heinz Lycklama</a:t>
            </a:r>
          </a:p>
        </p:txBody>
      </p:sp>
      <p:sp>
        <p:nvSpPr>
          <p:cNvPr id="1054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D2CEFB-B416-4801-8A2F-6414826CD7C0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10547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Is The Bible God's Word?</a:t>
            </a:r>
          </a:p>
        </p:txBody>
      </p:sp>
      <p:sp>
        <p:nvSpPr>
          <p:cNvPr id="10649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@ Dr. Heinz Lycklama</a:t>
            </a:r>
          </a:p>
        </p:txBody>
      </p:sp>
      <p:sp>
        <p:nvSpPr>
          <p:cNvPr id="10650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6897DE-2549-4100-86E4-ABCD2F7906FD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10650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Is The Bible God's Word?</a:t>
            </a:r>
          </a:p>
        </p:txBody>
      </p:sp>
      <p:sp>
        <p:nvSpPr>
          <p:cNvPr id="10752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@ Dr. Heinz Lycklama</a:t>
            </a:r>
          </a:p>
        </p:txBody>
      </p:sp>
      <p:sp>
        <p:nvSpPr>
          <p:cNvPr id="1075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AF4FE8-216B-4F61-8331-8A7232F69007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1075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Is The Bible God's Word?</a:t>
            </a:r>
          </a:p>
        </p:txBody>
      </p:sp>
      <p:sp>
        <p:nvSpPr>
          <p:cNvPr id="10854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@ Dr. Heinz Lycklama</a:t>
            </a:r>
          </a:p>
        </p:txBody>
      </p:sp>
      <p:sp>
        <p:nvSpPr>
          <p:cNvPr id="10854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8CF940-788D-48FE-A183-042842AC9AAB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10854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5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Is The Bible God's Word?</a:t>
            </a:r>
          </a:p>
        </p:txBody>
      </p:sp>
      <p:sp>
        <p:nvSpPr>
          <p:cNvPr id="10957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@ Dr. Heinz Lycklama</a:t>
            </a:r>
          </a:p>
        </p:txBody>
      </p:sp>
      <p:sp>
        <p:nvSpPr>
          <p:cNvPr id="10957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88093E-4F1F-4150-923B-19E9713E1400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1095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Is The Bible God's Word?</a:t>
            </a:r>
          </a:p>
        </p:txBody>
      </p:sp>
      <p:sp>
        <p:nvSpPr>
          <p:cNvPr id="11059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@ Dr. Heinz Lycklama</a:t>
            </a:r>
          </a:p>
        </p:txBody>
      </p:sp>
      <p:sp>
        <p:nvSpPr>
          <p:cNvPr id="11059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A55E88-3982-48ED-837D-A8B97FBE4967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1105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Is The Bible God's Word?</a:t>
            </a:r>
          </a:p>
        </p:txBody>
      </p:sp>
      <p:sp>
        <p:nvSpPr>
          <p:cNvPr id="8397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@ Dr. Heinz Lycklama</a:t>
            </a:r>
          </a:p>
        </p:txBody>
      </p:sp>
      <p:sp>
        <p:nvSpPr>
          <p:cNvPr id="8397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D6E7DC-F621-4780-BD2F-B5B7BE60C134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39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Is The Bible God's Word?</a:t>
            </a:r>
          </a:p>
        </p:txBody>
      </p:sp>
      <p:sp>
        <p:nvSpPr>
          <p:cNvPr id="11161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@ Dr. Heinz Lycklama</a:t>
            </a:r>
          </a:p>
        </p:txBody>
      </p:sp>
      <p:sp>
        <p:nvSpPr>
          <p:cNvPr id="11162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BBCC9B-50FF-4356-880D-23938FC56173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11162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Is The Bible God's Word?</a:t>
            </a:r>
          </a:p>
        </p:txBody>
      </p:sp>
      <p:sp>
        <p:nvSpPr>
          <p:cNvPr id="11264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@ Dr. Heinz Lycklama</a:t>
            </a:r>
          </a:p>
        </p:txBody>
      </p:sp>
      <p:sp>
        <p:nvSpPr>
          <p:cNvPr id="11264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FF9928-6F31-4877-BA2C-7E0105AEF2AA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11264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Is The Bible God's Word?</a:t>
            </a:r>
          </a:p>
        </p:txBody>
      </p:sp>
      <p:sp>
        <p:nvSpPr>
          <p:cNvPr id="1136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@ Dr. Heinz Lycklama</a:t>
            </a:r>
          </a:p>
        </p:txBody>
      </p:sp>
      <p:sp>
        <p:nvSpPr>
          <p:cNvPr id="11366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4AB46-276D-4BD9-95EC-59FA35D9200D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1136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Is The Bible God's Word?</a:t>
            </a:r>
          </a:p>
        </p:txBody>
      </p:sp>
      <p:sp>
        <p:nvSpPr>
          <p:cNvPr id="11469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@ Dr. Heinz Lycklama</a:t>
            </a:r>
          </a:p>
        </p:txBody>
      </p:sp>
      <p:sp>
        <p:nvSpPr>
          <p:cNvPr id="11469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66AE64-A2DE-4C80-9317-E16CBC41E637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1146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Is The Bible God's Word?</a:t>
            </a:r>
          </a:p>
        </p:txBody>
      </p:sp>
      <p:sp>
        <p:nvSpPr>
          <p:cNvPr id="11571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@ Dr. Heinz Lycklama</a:t>
            </a:r>
          </a:p>
        </p:txBody>
      </p:sp>
      <p:sp>
        <p:nvSpPr>
          <p:cNvPr id="1157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96B38A-DCA3-47FD-8355-D839C81FF0D1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1157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Is The Bible God's Word?</a:t>
            </a:r>
          </a:p>
        </p:txBody>
      </p:sp>
      <p:sp>
        <p:nvSpPr>
          <p:cNvPr id="11673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@ Dr. Heinz Lycklama</a:t>
            </a:r>
          </a:p>
        </p:txBody>
      </p:sp>
      <p:sp>
        <p:nvSpPr>
          <p:cNvPr id="11674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306D2-5505-4A3C-92E6-EDD2FEF32BCA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1167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Is The Bible God's Word?</a:t>
            </a:r>
          </a:p>
        </p:txBody>
      </p:sp>
      <p:sp>
        <p:nvSpPr>
          <p:cNvPr id="8499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@ Dr. Heinz Lycklama</a:t>
            </a:r>
          </a:p>
        </p:txBody>
      </p:sp>
      <p:sp>
        <p:nvSpPr>
          <p:cNvPr id="8499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65DC2C-2800-40B1-B854-1ABB8ABAFCF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84997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8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Is The Bible God's Word?</a:t>
            </a:r>
          </a:p>
        </p:txBody>
      </p:sp>
      <p:sp>
        <p:nvSpPr>
          <p:cNvPr id="8601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@ Dr. Heinz Lycklama</a:t>
            </a:r>
          </a:p>
        </p:txBody>
      </p:sp>
      <p:sp>
        <p:nvSpPr>
          <p:cNvPr id="8602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B8DB37-5986-422A-A4A9-38DD0165280D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860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Is The Bible God's Word?</a:t>
            </a:r>
          </a:p>
        </p:txBody>
      </p:sp>
      <p:sp>
        <p:nvSpPr>
          <p:cNvPr id="8704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@ Dr. Heinz Lycklama</a:t>
            </a:r>
          </a:p>
        </p:txBody>
      </p:sp>
      <p:sp>
        <p:nvSpPr>
          <p:cNvPr id="8704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8D5773-EF86-4F84-8EA7-A65690A5EA7E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8704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Is The Bible God's Word?</a:t>
            </a:r>
          </a:p>
        </p:txBody>
      </p:sp>
      <p:sp>
        <p:nvSpPr>
          <p:cNvPr id="880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@ Dr. Heinz Lycklama</a:t>
            </a:r>
          </a:p>
        </p:txBody>
      </p:sp>
      <p:sp>
        <p:nvSpPr>
          <p:cNvPr id="8806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6EC7F9-E8E3-42F6-A6E5-3558AB632F21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880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Is The Bible God's Word?</a:t>
            </a:r>
          </a:p>
        </p:txBody>
      </p:sp>
      <p:sp>
        <p:nvSpPr>
          <p:cNvPr id="8909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@ Dr. Heinz Lycklama</a:t>
            </a:r>
          </a:p>
        </p:txBody>
      </p:sp>
      <p:sp>
        <p:nvSpPr>
          <p:cNvPr id="8909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14D23C-113E-4D43-A38A-30135B945F8D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890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Is The Bible God's Word?</a:t>
            </a:r>
          </a:p>
        </p:txBody>
      </p:sp>
      <p:sp>
        <p:nvSpPr>
          <p:cNvPr id="9011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@ Dr. Heinz Lycklama</a:t>
            </a:r>
          </a:p>
        </p:txBody>
      </p:sp>
      <p:sp>
        <p:nvSpPr>
          <p:cNvPr id="901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498CF4-4611-4E47-87E3-6FE644CFFBE9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901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tonda angolo diagonale rettangolo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57CF9E1-3955-4ABD-9EEB-C989E9CF5710}" type="datetimeFigureOut">
              <a:rPr lang="it-IT" smtClean="0"/>
              <a:pPr/>
              <a:t>29/11/2013</a:t>
            </a:fld>
            <a:endParaRPr lang="it-IT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2790443-452A-4ABF-B45D-33A93B181CE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7CF9E1-3955-4ABD-9EEB-C989E9CF5710}" type="datetimeFigureOut">
              <a:rPr lang="it-IT" smtClean="0"/>
              <a:pPr/>
              <a:t>29/11/2013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790443-452A-4ABF-B45D-33A93B181CE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7CF9E1-3955-4ABD-9EEB-C989E9CF5710}" type="datetimeFigureOut">
              <a:rPr lang="it-IT" smtClean="0"/>
              <a:pPr/>
              <a:t>29/11/2013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790443-452A-4ABF-B45D-33A93B181CE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7CF9E1-3955-4ABD-9EEB-C989E9CF5710}" type="datetimeFigureOut">
              <a:rPr lang="it-IT" smtClean="0"/>
              <a:pPr/>
              <a:t>29/11/2013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790443-452A-4ABF-B45D-33A93B181CE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57CF9E1-3955-4ABD-9EEB-C989E9CF5710}" type="datetimeFigureOut">
              <a:rPr lang="it-IT" smtClean="0"/>
              <a:pPr/>
              <a:t>29/11/2013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2790443-452A-4ABF-B45D-33A93B181CE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7CF9E1-3955-4ABD-9EEB-C989E9CF5710}" type="datetimeFigureOut">
              <a:rPr lang="it-IT" smtClean="0"/>
              <a:pPr/>
              <a:t>29/11/2013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C2790443-452A-4ABF-B45D-33A93B181CE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7CF9E1-3955-4ABD-9EEB-C989E9CF5710}" type="datetimeFigureOut">
              <a:rPr lang="it-IT" smtClean="0"/>
              <a:pPr/>
              <a:t>29/11/2013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C2790443-452A-4ABF-B45D-33A93B181CE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7CF9E1-3955-4ABD-9EEB-C989E9CF5710}" type="datetimeFigureOut">
              <a:rPr lang="it-IT" smtClean="0"/>
              <a:pPr/>
              <a:t>29/11/2013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790443-452A-4ABF-B45D-33A93B181CE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7CF9E1-3955-4ABD-9EEB-C989E9CF5710}" type="datetimeFigureOut">
              <a:rPr lang="it-IT" smtClean="0"/>
              <a:pPr/>
              <a:t>29/11/2013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790443-452A-4ABF-B45D-33A93B181CE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9" name="Segnaposto data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57CF9E1-3955-4ABD-9EEB-C989E9CF5710}" type="datetimeFigureOut">
              <a:rPr lang="it-IT" smtClean="0"/>
              <a:pPr/>
              <a:t>29/11/2013</a:t>
            </a:fld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2790443-452A-4ABF-B45D-33A93B181CE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3" name="Segnaposto immagine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it-IT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Fare clic sull'icona per inserire un'immagine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57CF9E1-3955-4ABD-9EEB-C989E9CF5710}" type="datetimeFigureOut">
              <a:rPr lang="it-IT" smtClean="0"/>
              <a:pPr/>
              <a:t>29/11/2013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2790443-452A-4ABF-B45D-33A93B181CE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tonda angolo diagonale rettangolo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057CF9E1-3955-4ABD-9EEB-C989E9CF5710}" type="datetimeFigureOut">
              <a:rPr lang="it-IT" smtClean="0"/>
              <a:pPr/>
              <a:t>29/11/2013</a:t>
            </a:fld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C2790443-452A-4ABF-B45D-33A93B181CE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75" y="1571625"/>
            <a:ext cx="7772400" cy="1905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8800" smtClean="0"/>
              <a:t/>
            </a:r>
            <a:br>
              <a:rPr lang="en-US" sz="8800" smtClean="0"/>
            </a:br>
            <a:r>
              <a:rPr lang="en-US" sz="8800" smtClean="0"/>
              <a:t>La Bibbia è la Parola di Dio?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785813" y="928688"/>
            <a:ext cx="7858125" cy="711200"/>
          </a:xfrm>
        </p:spPr>
        <p:txBody>
          <a:bodyPr/>
          <a:lstStyle/>
          <a:p>
            <a:pPr eaLnBrk="1" hangingPunct="1"/>
            <a:r>
              <a:rPr lang="en-US" sz="3500" b="1" smtClean="0"/>
              <a:t>Doveva dire la verità su Dio?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642938" y="2092325"/>
            <a:ext cx="7786687" cy="4479925"/>
          </a:xfrm>
        </p:spPr>
        <p:txBody>
          <a:bodyPr/>
          <a:lstStyle/>
          <a:p>
            <a:pPr eaLnBrk="1" hangingPunct="1"/>
            <a:r>
              <a:rPr lang="en-US" smtClean="0"/>
              <a:t>Dio non può contraddire Sè stesso</a:t>
            </a:r>
            <a:br>
              <a:rPr lang="en-US" smtClean="0"/>
            </a:br>
            <a:r>
              <a:rPr lang="en-US" b="1" smtClean="0"/>
              <a:t>2 Cor. 1:17-18</a:t>
            </a:r>
          </a:p>
          <a:p>
            <a:pPr lvl="1" eaLnBrk="1" hangingPunct="1"/>
            <a:r>
              <a:rPr lang="en-US" smtClean="0">
                <a:solidFill>
                  <a:srgbClr val="FF0000"/>
                </a:solidFill>
              </a:rPr>
              <a:t>Dio è degno di fiducia </a:t>
            </a:r>
          </a:p>
          <a:p>
            <a:pPr eaLnBrk="1" hangingPunct="1"/>
            <a:r>
              <a:rPr lang="en-US" smtClean="0"/>
              <a:t>Dio non può mentire </a:t>
            </a:r>
            <a:r>
              <a:rPr lang="en-US" b="1" smtClean="0"/>
              <a:t>Eb. 6:18</a:t>
            </a:r>
          </a:p>
          <a:p>
            <a:pPr lvl="1" eaLnBrk="1" hangingPunct="1"/>
            <a:r>
              <a:rPr lang="en-US" i="1" smtClean="0">
                <a:solidFill>
                  <a:srgbClr val="FF0000"/>
                </a:solidFill>
              </a:rPr>
              <a:t>“… </a:t>
            </a:r>
            <a:r>
              <a:rPr lang="it-IT" i="1" smtClean="0">
                <a:solidFill>
                  <a:srgbClr val="FF0000"/>
                </a:solidFill>
              </a:rPr>
              <a:t> è impossibile che Dio menta</a:t>
            </a:r>
            <a:r>
              <a:rPr lang="en-US" i="1" smtClean="0">
                <a:solidFill>
                  <a:srgbClr val="FF0000"/>
                </a:solidFill>
              </a:rPr>
              <a:t>…”</a:t>
            </a:r>
          </a:p>
          <a:p>
            <a:pPr eaLnBrk="1" hangingPunct="1"/>
            <a:r>
              <a:rPr lang="en-US" smtClean="0"/>
              <a:t>Il metodo dei Padri della Chiesa:</a:t>
            </a:r>
          </a:p>
          <a:p>
            <a:pPr lvl="1" eaLnBrk="1" hangingPunct="1"/>
            <a:r>
              <a:rPr lang="en-US" i="1" smtClean="0">
                <a:solidFill>
                  <a:srgbClr val="FF0000"/>
                </a:solidFill>
              </a:rPr>
              <a:t>“</a:t>
            </a:r>
            <a:r>
              <a:rPr lang="it-IT" i="1" smtClean="0">
                <a:solidFill>
                  <a:srgbClr val="FF0000"/>
                </a:solidFill>
              </a:rPr>
              <a:t>Se hai un dubbio, scartalo</a:t>
            </a:r>
            <a:r>
              <a:rPr lang="en-US" i="1" smtClean="0">
                <a:solidFill>
                  <a:srgbClr val="FF0000"/>
                </a:solidFill>
              </a:rPr>
              <a:t>”</a:t>
            </a:r>
          </a:p>
        </p:txBody>
      </p:sp>
      <p:sp>
        <p:nvSpPr>
          <p:cNvPr id="1229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fld id="{31A9AB1F-3431-46BE-A7B2-C00486903F97}" type="slidenum">
              <a:rPr lang="en-US" smtClean="0"/>
              <a:pPr/>
              <a:t>10</a:t>
            </a:fld>
            <a:endParaRPr lang="en-US" sz="14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00125"/>
            <a:ext cx="9144000" cy="10001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500" b="1" smtClean="0"/>
              <a:t>Il suo messaggio doveva essere comunicato con potenza di Dio?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2057400"/>
            <a:ext cx="7162800" cy="42291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I Padri reputavano la Parola di Dio “vivente ed efficace” </a:t>
            </a:r>
            <a:r>
              <a:rPr lang="en-US" b="1" smtClean="0"/>
              <a:t>(Eb. 4:12)</a:t>
            </a:r>
          </a:p>
          <a:p>
            <a:pPr eaLnBrk="1" hangingPunct="1">
              <a:lnSpc>
                <a:spcPct val="90000"/>
              </a:lnSpc>
            </a:pPr>
            <a:r>
              <a:rPr lang="it-IT" smtClean="0"/>
              <a:t>Dotata di forza trasformatrice per l'edificazione </a:t>
            </a:r>
            <a:r>
              <a:rPr lang="it-IT" b="1" smtClean="0"/>
              <a:t>(</a:t>
            </a:r>
            <a:r>
              <a:rPr lang="en-US" b="1" smtClean="0"/>
              <a:t>2 Tim. 3:17)</a:t>
            </a:r>
          </a:p>
          <a:p>
            <a:pPr eaLnBrk="1" hangingPunct="1">
              <a:lnSpc>
                <a:spcPct val="90000"/>
              </a:lnSpc>
            </a:pPr>
            <a:r>
              <a:rPr lang="it-IT" smtClean="0"/>
              <a:t>Dotata di forza trasformatrice per l’</a:t>
            </a:r>
            <a:r>
              <a:rPr lang="en-US" smtClean="0"/>
              <a:t>evangelizzazione </a:t>
            </a:r>
            <a:r>
              <a:rPr lang="en-US" b="1" smtClean="0"/>
              <a:t>(1 Pie. 1:23)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Deve dimostrare di avere potenza di cambiare una vita</a:t>
            </a:r>
          </a:p>
        </p:txBody>
      </p:sp>
      <p:sp>
        <p:nvSpPr>
          <p:cNvPr id="1331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fld id="{88FA360D-33C7-43A1-B074-56C10894B73A}" type="slidenum">
              <a:rPr lang="en-US" smtClean="0"/>
              <a:pPr/>
              <a:t>11</a:t>
            </a:fld>
            <a:endParaRPr lang="en-US" sz="14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928688"/>
            <a:ext cx="8643938" cy="7524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b="1" dirty="0" err="1" smtClean="0"/>
              <a:t>Doveva</a:t>
            </a:r>
            <a:r>
              <a:rPr lang="en-US" b="1" dirty="0" smtClean="0"/>
              <a:t> </a:t>
            </a:r>
            <a:r>
              <a:rPr lang="en-US" b="1" dirty="0" err="1" smtClean="0"/>
              <a:t>essere</a:t>
            </a:r>
            <a:r>
              <a:rPr lang="en-US" b="1" dirty="0" smtClean="0"/>
              <a:t> </a:t>
            </a:r>
            <a:r>
              <a:rPr lang="en-US" b="1" dirty="0" err="1" smtClean="0"/>
              <a:t>accettato</a:t>
            </a:r>
            <a:r>
              <a:rPr lang="en-US" b="1" dirty="0" smtClean="0"/>
              <a:t> </a:t>
            </a:r>
            <a:r>
              <a:rPr lang="en-US" b="1" dirty="0" err="1" smtClean="0"/>
              <a:t>dagli</a:t>
            </a:r>
            <a:r>
              <a:rPr lang="en-US" b="1" dirty="0" smtClean="0"/>
              <a:t> </a:t>
            </a:r>
            <a:r>
              <a:rPr lang="en-US" b="1" dirty="0" err="1" smtClean="0"/>
              <a:t>ebrei</a:t>
            </a:r>
            <a:r>
              <a:rPr lang="en-US" b="1" dirty="0" smtClean="0"/>
              <a:t>?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981200"/>
            <a:ext cx="7772400" cy="4448175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sz="2800" smtClean="0"/>
              <a:t>“</a:t>
            </a:r>
            <a:r>
              <a:rPr lang="it-IT" sz="2800" smtClean="0"/>
              <a:t>Per questa ragione anche noi ringraziamo sempre Dio: perché quando riceveste da noi la parola della predicazione di Dio, voi l'accettaste non come parola di uomini, ma, quale essa è veramente, come parola di Dio</a:t>
            </a:r>
            <a:r>
              <a:rPr lang="en-US" sz="2800" smtClean="0"/>
              <a:t> …” </a:t>
            </a:r>
            <a:r>
              <a:rPr lang="en-US" sz="2800" b="1" smtClean="0"/>
              <a:t>(1 Tess. 2:13)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i="1" smtClean="0">
                <a:solidFill>
                  <a:srgbClr val="FF0000"/>
                </a:solidFill>
              </a:rPr>
              <a:t>I credenti conoscevano Paolo e accettavano i suoi scritti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800" smtClean="0"/>
              <a:t>“</a:t>
            </a:r>
            <a:r>
              <a:rPr lang="it-IT" sz="2800" smtClean="0"/>
              <a:t>e questo egli fa in tutte le sue lettere, in cui tratta di questi argomenti…come anche le altre Scritture.</a:t>
            </a:r>
            <a:r>
              <a:rPr lang="en-US" sz="2800" smtClean="0"/>
              <a:t>.” </a:t>
            </a:r>
            <a:r>
              <a:rPr lang="en-US" sz="2800" b="1" smtClean="0"/>
              <a:t>(2 Pie. 3:16)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i="1" smtClean="0">
                <a:solidFill>
                  <a:srgbClr val="FF0000"/>
                </a:solidFill>
              </a:rPr>
              <a:t>Pietro riconosceva gli scritti di Paolo come Scrittura</a:t>
            </a:r>
          </a:p>
        </p:txBody>
      </p:sp>
      <p:sp>
        <p:nvSpPr>
          <p:cNvPr id="1433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fld id="{A5AB4354-688C-4AE9-AC5F-9C57DBB35DF8}" type="slidenum">
              <a:rPr lang="en-US" smtClean="0"/>
              <a:pPr/>
              <a:t>12</a:t>
            </a:fld>
            <a:endParaRPr lang="en-US" sz="14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85813"/>
            <a:ext cx="9144000" cy="8239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b="1" dirty="0" err="1" smtClean="0"/>
              <a:t>Canonizzazione</a:t>
            </a:r>
            <a:r>
              <a:rPr lang="en-US" b="1" dirty="0" smtClean="0"/>
              <a:t> </a:t>
            </a:r>
            <a:r>
              <a:rPr lang="en-US" b="1" dirty="0" err="1" smtClean="0"/>
              <a:t>dell’Antico</a:t>
            </a:r>
            <a:r>
              <a:rPr lang="en-US" b="1" dirty="0" smtClean="0"/>
              <a:t> </a:t>
            </a:r>
            <a:r>
              <a:rPr lang="en-US" b="1" dirty="0" err="1" smtClean="0"/>
              <a:t>Testamento</a:t>
            </a:r>
            <a:endParaRPr lang="en-US" b="1" dirty="0" smtClean="0"/>
          </a:p>
        </p:txBody>
      </p:sp>
      <p:sp>
        <p:nvSpPr>
          <p:cNvPr id="1679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eaLnBrk="1" hangingPunct="1">
              <a:defRPr/>
            </a:pPr>
            <a:r>
              <a:rPr lang="en-US" sz="2800" dirty="0" smtClean="0">
                <a:latin typeface="Arial Narrow" pitchFamily="34" charset="0"/>
              </a:rPr>
              <a:t>Il </a:t>
            </a:r>
            <a:r>
              <a:rPr lang="en-US" sz="2800" dirty="0" err="1" smtClean="0">
                <a:latin typeface="Arial Narrow" pitchFamily="34" charset="0"/>
              </a:rPr>
              <a:t>canone</a:t>
            </a:r>
            <a:r>
              <a:rPr lang="en-US" sz="2800" dirty="0" smtClean="0">
                <a:latin typeface="Arial Narrow" pitchFamily="34" charset="0"/>
              </a:rPr>
              <a:t> </a:t>
            </a:r>
            <a:r>
              <a:rPr lang="en-US" sz="2800" dirty="0" err="1" smtClean="0">
                <a:latin typeface="Arial Narrow" pitchFamily="34" charset="0"/>
              </a:rPr>
              <a:t>ebraico</a:t>
            </a:r>
            <a:r>
              <a:rPr lang="en-US" sz="2800" dirty="0" smtClean="0">
                <a:latin typeface="Arial Narrow" pitchFamily="34" charset="0"/>
              </a:rPr>
              <a:t> (</a:t>
            </a:r>
            <a:r>
              <a:rPr lang="en-US" sz="2800" dirty="0" err="1" smtClean="0">
                <a:latin typeface="Arial Narrow" pitchFamily="34" charset="0"/>
              </a:rPr>
              <a:t>composto</a:t>
            </a:r>
            <a:r>
              <a:rPr lang="en-US" sz="2800" dirty="0" smtClean="0">
                <a:latin typeface="Arial Narrow" pitchFamily="34" charset="0"/>
              </a:rPr>
              <a:t> </a:t>
            </a:r>
            <a:r>
              <a:rPr lang="en-US" sz="2800" dirty="0" err="1" smtClean="0">
                <a:latin typeface="Arial Narrow" pitchFamily="34" charset="0"/>
              </a:rPr>
              <a:t>da</a:t>
            </a:r>
            <a:r>
              <a:rPr lang="en-US" sz="2800" dirty="0" smtClean="0">
                <a:latin typeface="Arial Narrow" pitchFamily="34" charset="0"/>
              </a:rPr>
              <a:t> “24 </a:t>
            </a:r>
            <a:r>
              <a:rPr lang="en-US" sz="2800" dirty="0" err="1" smtClean="0">
                <a:latin typeface="Arial Narrow" pitchFamily="34" charset="0"/>
              </a:rPr>
              <a:t>libri</a:t>
            </a:r>
            <a:r>
              <a:rPr lang="en-US" sz="2800" dirty="0" smtClean="0">
                <a:latin typeface="Arial Narrow" pitchFamily="34" charset="0"/>
              </a:rPr>
              <a:t>”) fu </a:t>
            </a:r>
            <a:r>
              <a:rPr lang="en-US" sz="2800" dirty="0" err="1" smtClean="0">
                <a:latin typeface="Arial Narrow" pitchFamily="34" charset="0"/>
              </a:rPr>
              <a:t>completato</a:t>
            </a:r>
            <a:r>
              <a:rPr lang="en-US" sz="2800" dirty="0" smtClean="0">
                <a:latin typeface="Arial Narrow" pitchFamily="34" charset="0"/>
              </a:rPr>
              <a:t> </a:t>
            </a:r>
            <a:r>
              <a:rPr lang="en-US" sz="2800" dirty="0" err="1" smtClean="0">
                <a:latin typeface="Arial Narrow" pitchFamily="34" charset="0"/>
              </a:rPr>
              <a:t>tra</a:t>
            </a:r>
            <a:r>
              <a:rPr lang="en-US" sz="2800" dirty="0" smtClean="0">
                <a:latin typeface="Arial Narrow" pitchFamily="34" charset="0"/>
              </a:rPr>
              <a:t> </a:t>
            </a:r>
            <a:r>
              <a:rPr lang="en-US" sz="2800" dirty="0" err="1" smtClean="0">
                <a:latin typeface="Arial Narrow" pitchFamily="34" charset="0"/>
              </a:rPr>
              <a:t>il</a:t>
            </a:r>
            <a:r>
              <a:rPr lang="en-US" sz="2800" dirty="0" smtClean="0">
                <a:latin typeface="Arial Narrow" pitchFamily="34" charset="0"/>
              </a:rPr>
              <a:t> 300 </a:t>
            </a:r>
            <a:r>
              <a:rPr lang="en-US" sz="2800" dirty="0" err="1" smtClean="0">
                <a:latin typeface="Arial Narrow" pitchFamily="34" charset="0"/>
              </a:rPr>
              <a:t>a.C</a:t>
            </a:r>
            <a:r>
              <a:rPr lang="en-US" sz="2800" dirty="0" smtClean="0">
                <a:latin typeface="Arial Narrow" pitchFamily="34" charset="0"/>
              </a:rPr>
              <a:t>. e </a:t>
            </a:r>
            <a:r>
              <a:rPr lang="en-US" sz="2800" dirty="0" err="1" smtClean="0">
                <a:latin typeface="Arial Narrow" pitchFamily="34" charset="0"/>
              </a:rPr>
              <a:t>il</a:t>
            </a:r>
            <a:r>
              <a:rPr lang="en-US" sz="2800" dirty="0" smtClean="0">
                <a:latin typeface="Arial Narrow" pitchFamily="34" charset="0"/>
              </a:rPr>
              <a:t> 150 </a:t>
            </a:r>
            <a:r>
              <a:rPr lang="en-US" sz="2800" dirty="0" err="1" smtClean="0">
                <a:latin typeface="Arial Narrow" pitchFamily="34" charset="0"/>
              </a:rPr>
              <a:t>d.C</a:t>
            </a:r>
            <a:r>
              <a:rPr lang="en-US" sz="2800" dirty="0" smtClean="0">
                <a:latin typeface="Arial Narrow" pitchFamily="34" charset="0"/>
              </a:rPr>
              <a:t>.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 Narrow" pitchFamily="34" charset="0"/>
              </a:rPr>
              <a:t>3 </a:t>
            </a:r>
            <a:r>
              <a:rPr lang="en-US" sz="2400" dirty="0" err="1" smtClean="0">
                <a:latin typeface="Arial Narrow" pitchFamily="34" charset="0"/>
              </a:rPr>
              <a:t>divisioni</a:t>
            </a:r>
            <a:r>
              <a:rPr lang="en-US" sz="2400" dirty="0" smtClean="0">
                <a:latin typeface="Arial Narrow" pitchFamily="34" charset="0"/>
              </a:rPr>
              <a:t> – </a:t>
            </a:r>
            <a:r>
              <a:rPr lang="en-US" sz="2400" b="1" dirty="0" err="1" smtClean="0">
                <a:latin typeface="Arial Narrow" pitchFamily="34" charset="0"/>
              </a:rPr>
              <a:t>Legge</a:t>
            </a:r>
            <a:r>
              <a:rPr lang="en-US" sz="2400" dirty="0" smtClean="0">
                <a:latin typeface="Arial Narrow" pitchFamily="34" charset="0"/>
              </a:rPr>
              <a:t>, </a:t>
            </a:r>
            <a:r>
              <a:rPr lang="en-US" sz="2400" b="1" dirty="0" err="1" smtClean="0">
                <a:latin typeface="Arial Narrow" pitchFamily="34" charset="0"/>
              </a:rPr>
              <a:t>Profeti</a:t>
            </a:r>
            <a:r>
              <a:rPr lang="en-US" sz="2400" dirty="0" smtClean="0">
                <a:latin typeface="Arial Narrow" pitchFamily="34" charset="0"/>
              </a:rPr>
              <a:t>, </a:t>
            </a:r>
            <a:r>
              <a:rPr lang="en-US" sz="2400" b="1" dirty="0" err="1" smtClean="0">
                <a:latin typeface="Arial Narrow" pitchFamily="34" charset="0"/>
              </a:rPr>
              <a:t>Scritti</a:t>
            </a:r>
            <a:endParaRPr lang="en-US" sz="2400" b="1" dirty="0" smtClean="0">
              <a:latin typeface="Arial Narrow" pitchFamily="34" charset="0"/>
            </a:endParaRPr>
          </a:p>
          <a:p>
            <a:pPr lvl="1" eaLnBrk="1" hangingPunct="1">
              <a:defRPr/>
            </a:pPr>
            <a:r>
              <a:rPr lang="en-US" sz="2400" dirty="0" smtClean="0">
                <a:latin typeface="Arial Narrow" pitchFamily="34" charset="0"/>
              </a:rPr>
              <a:t>È </a:t>
            </a:r>
            <a:r>
              <a:rPr lang="en-US" sz="2400" dirty="0" err="1" smtClean="0">
                <a:latin typeface="Arial Narrow" pitchFamily="34" charset="0"/>
              </a:rPr>
              <a:t>il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nostro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stesso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canone</a:t>
            </a:r>
            <a:r>
              <a:rPr lang="en-US" sz="2400" dirty="0" smtClean="0">
                <a:latin typeface="Arial Narrow" pitchFamily="34" charset="0"/>
              </a:rPr>
              <a:t>, </a:t>
            </a:r>
            <a:r>
              <a:rPr lang="en-US" sz="2400" dirty="0" err="1" smtClean="0">
                <a:latin typeface="Arial Narrow" pitchFamily="34" charset="0"/>
              </a:rPr>
              <a:t>che</a:t>
            </a:r>
            <a:r>
              <a:rPr lang="en-US" sz="2400" dirty="0" smtClean="0">
                <a:latin typeface="Arial Narrow" pitchFamily="34" charset="0"/>
              </a:rPr>
              <a:t> è </a:t>
            </a:r>
            <a:r>
              <a:rPr lang="en-US" sz="2400" dirty="0" err="1" smtClean="0">
                <a:latin typeface="Arial Narrow" pitchFamily="34" charset="0"/>
              </a:rPr>
              <a:t>composto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da</a:t>
            </a:r>
            <a:r>
              <a:rPr lang="en-US" sz="2400" dirty="0" smtClean="0">
                <a:latin typeface="Arial Narrow" pitchFamily="34" charset="0"/>
              </a:rPr>
              <a:t> 39 </a:t>
            </a:r>
            <a:r>
              <a:rPr lang="en-US" sz="2400" dirty="0" err="1" smtClean="0">
                <a:latin typeface="Arial Narrow" pitchFamily="34" charset="0"/>
              </a:rPr>
              <a:t>libri</a:t>
            </a:r>
            <a:endParaRPr lang="en-US" sz="2400" dirty="0" smtClean="0">
              <a:latin typeface="Arial Narrow" pitchFamily="34" charset="0"/>
            </a:endParaRPr>
          </a:p>
          <a:p>
            <a:pPr lvl="1" eaLnBrk="1" hangingPunct="1">
              <a:defRPr/>
            </a:pPr>
            <a:r>
              <a:rPr lang="en-US" sz="2400" dirty="0" smtClean="0">
                <a:latin typeface="Arial Narrow" pitchFamily="34" charset="0"/>
              </a:rPr>
              <a:t>I </a:t>
            </a:r>
            <a:r>
              <a:rPr lang="en-US" sz="2400" dirty="0" err="1" smtClean="0">
                <a:latin typeface="Arial Narrow" pitchFamily="34" charset="0"/>
              </a:rPr>
              <a:t>profeti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minori</a:t>
            </a:r>
            <a:r>
              <a:rPr lang="en-US" sz="2400" dirty="0" smtClean="0">
                <a:latin typeface="Arial Narrow" pitchFamily="34" charset="0"/>
              </a:rPr>
              <a:t>, </a:t>
            </a:r>
            <a:r>
              <a:rPr lang="en-US" sz="2400" dirty="0" err="1" smtClean="0">
                <a:latin typeface="Arial Narrow" pitchFamily="34" charset="0"/>
              </a:rPr>
              <a:t>nel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canone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ebraico</a:t>
            </a:r>
            <a:r>
              <a:rPr lang="en-US" sz="2400" dirty="0" smtClean="0">
                <a:latin typeface="Arial Narrow" pitchFamily="34" charset="0"/>
              </a:rPr>
              <a:t>, </a:t>
            </a:r>
            <a:r>
              <a:rPr lang="en-US" sz="2400" dirty="0" err="1" smtClean="0">
                <a:latin typeface="Arial Narrow" pitchFamily="34" charset="0"/>
              </a:rPr>
              <a:t>sono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raggruppati</a:t>
            </a:r>
            <a:r>
              <a:rPr lang="en-US" sz="2400" dirty="0" smtClean="0">
                <a:latin typeface="Arial Narrow" pitchFamily="34" charset="0"/>
              </a:rPr>
              <a:t> in un solo “</a:t>
            </a:r>
            <a:r>
              <a:rPr lang="en-US" sz="2400" dirty="0" err="1" smtClean="0">
                <a:latin typeface="Arial Narrow" pitchFamily="34" charset="0"/>
              </a:rPr>
              <a:t>libro</a:t>
            </a:r>
            <a:r>
              <a:rPr lang="en-US" sz="2400" dirty="0" smtClean="0">
                <a:latin typeface="Arial Narrow" pitchFamily="34" charset="0"/>
              </a:rPr>
              <a:t>”</a:t>
            </a:r>
          </a:p>
          <a:p>
            <a:pPr eaLnBrk="1" hangingPunct="1">
              <a:defRPr/>
            </a:pPr>
            <a:r>
              <a:rPr lang="en-US" sz="2800" dirty="0" smtClean="0">
                <a:latin typeface="Arial Narrow" pitchFamily="34" charset="0"/>
              </a:rPr>
              <a:t>La </a:t>
            </a:r>
            <a:r>
              <a:rPr lang="en-US" sz="2800" b="1" i="1" dirty="0" err="1" smtClean="0">
                <a:latin typeface="Arial Narrow" pitchFamily="34" charset="0"/>
              </a:rPr>
              <a:t>Septuaginta</a:t>
            </a:r>
            <a:r>
              <a:rPr lang="en-US" sz="2800" dirty="0" smtClean="0">
                <a:latin typeface="Arial Narrow" pitchFamily="34" charset="0"/>
              </a:rPr>
              <a:t> fu </a:t>
            </a:r>
            <a:r>
              <a:rPr lang="en-US" sz="2800" dirty="0" err="1" smtClean="0">
                <a:latin typeface="Arial Narrow" pitchFamily="34" charset="0"/>
              </a:rPr>
              <a:t>composta</a:t>
            </a:r>
            <a:r>
              <a:rPr lang="en-US" sz="2800" dirty="0" smtClean="0">
                <a:latin typeface="Arial Narrow" pitchFamily="34" charset="0"/>
              </a:rPr>
              <a:t> </a:t>
            </a:r>
            <a:r>
              <a:rPr lang="en-US" sz="2800" dirty="0" err="1" smtClean="0">
                <a:latin typeface="Arial Narrow" pitchFamily="34" charset="0"/>
              </a:rPr>
              <a:t>tra</a:t>
            </a:r>
            <a:r>
              <a:rPr lang="en-US" sz="2800" dirty="0" smtClean="0">
                <a:latin typeface="Arial Narrow" pitchFamily="34" charset="0"/>
              </a:rPr>
              <a:t> </a:t>
            </a:r>
            <a:r>
              <a:rPr lang="en-US" sz="2800" dirty="0" err="1" smtClean="0">
                <a:latin typeface="Arial Narrow" pitchFamily="34" charset="0"/>
              </a:rPr>
              <a:t>il</a:t>
            </a:r>
            <a:r>
              <a:rPr lang="en-US" sz="2800" dirty="0" smtClean="0">
                <a:latin typeface="Arial Narrow" pitchFamily="34" charset="0"/>
              </a:rPr>
              <a:t> 250 e </a:t>
            </a:r>
            <a:r>
              <a:rPr lang="en-US" sz="2800" dirty="0" err="1" smtClean="0">
                <a:latin typeface="Arial Narrow" pitchFamily="34" charset="0"/>
              </a:rPr>
              <a:t>il</a:t>
            </a:r>
            <a:r>
              <a:rPr lang="en-US" sz="2800" dirty="0" smtClean="0">
                <a:latin typeface="Arial Narrow" pitchFamily="34" charset="0"/>
              </a:rPr>
              <a:t> 150 </a:t>
            </a:r>
            <a:r>
              <a:rPr lang="en-US" sz="2800" dirty="0" err="1" smtClean="0">
                <a:latin typeface="Arial Narrow" pitchFamily="34" charset="0"/>
              </a:rPr>
              <a:t>a.C</a:t>
            </a:r>
            <a:r>
              <a:rPr lang="en-US" sz="2800" dirty="0" smtClean="0">
                <a:latin typeface="Arial Narrow" pitchFamily="34" charset="0"/>
              </a:rPr>
              <a:t>.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 Narrow" pitchFamily="34" charset="0"/>
              </a:rPr>
              <a:t>È la </a:t>
            </a:r>
            <a:r>
              <a:rPr lang="en-US" sz="2400" dirty="0" err="1" smtClean="0">
                <a:latin typeface="Arial Narrow" pitchFamily="34" charset="0"/>
              </a:rPr>
              <a:t>traduzione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greca</a:t>
            </a:r>
            <a:r>
              <a:rPr lang="en-US" sz="2400" dirty="0" smtClean="0">
                <a:latin typeface="Arial Narrow" pitchFamily="34" charset="0"/>
              </a:rPr>
              <a:t> del </a:t>
            </a:r>
            <a:r>
              <a:rPr lang="en-US" sz="2400" dirty="0" err="1" smtClean="0">
                <a:latin typeface="Arial Narrow" pitchFamily="34" charset="0"/>
              </a:rPr>
              <a:t>canone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ebraico</a:t>
            </a:r>
            <a:r>
              <a:rPr lang="en-US" sz="2400" dirty="0" smtClean="0">
                <a:latin typeface="Arial Narrow" pitchFamily="34" charset="0"/>
              </a:rPr>
              <a:t> (A.T.)</a:t>
            </a:r>
          </a:p>
          <a:p>
            <a:pPr algn="just" eaLnBrk="1" hangingPunct="1">
              <a:defRPr/>
            </a:pPr>
            <a:r>
              <a:rPr lang="en-US" sz="2800" dirty="0" err="1" smtClean="0">
                <a:latin typeface="Arial Narrow" pitchFamily="34" charset="0"/>
              </a:rPr>
              <a:t>Gli</a:t>
            </a:r>
            <a:r>
              <a:rPr lang="en-US" sz="2800" dirty="0" smtClean="0">
                <a:latin typeface="Arial Narrow" pitchFamily="34" charset="0"/>
              </a:rPr>
              <a:t> </a:t>
            </a:r>
            <a:r>
              <a:rPr lang="en-US" sz="2800" dirty="0" err="1" smtClean="0">
                <a:latin typeface="Arial Narrow" pitchFamily="34" charset="0"/>
              </a:rPr>
              <a:t>attuali</a:t>
            </a:r>
            <a:r>
              <a:rPr lang="en-US" sz="2800" dirty="0" smtClean="0">
                <a:latin typeface="Arial Narrow" pitchFamily="34" charset="0"/>
              </a:rPr>
              <a:t> 39 </a:t>
            </a:r>
            <a:r>
              <a:rPr lang="en-US" sz="2800" dirty="0" err="1" smtClean="0">
                <a:latin typeface="Arial Narrow" pitchFamily="34" charset="0"/>
              </a:rPr>
              <a:t>libri</a:t>
            </a:r>
            <a:r>
              <a:rPr lang="en-US" sz="2800" dirty="0" smtClean="0">
                <a:latin typeface="Arial Narrow" pitchFamily="34" charset="0"/>
              </a:rPr>
              <a:t> </a:t>
            </a:r>
            <a:r>
              <a:rPr lang="en-US" sz="2800" dirty="0" err="1" smtClean="0">
                <a:latin typeface="Arial Narrow" pitchFamily="34" charset="0"/>
              </a:rPr>
              <a:t>dell’Antico</a:t>
            </a:r>
            <a:r>
              <a:rPr lang="en-US" sz="2800" dirty="0" smtClean="0">
                <a:latin typeface="Arial Narrow" pitchFamily="34" charset="0"/>
              </a:rPr>
              <a:t> </a:t>
            </a:r>
            <a:r>
              <a:rPr lang="en-US" sz="2800" dirty="0" err="1" smtClean="0">
                <a:latin typeface="Arial Narrow" pitchFamily="34" charset="0"/>
              </a:rPr>
              <a:t>Testamento</a:t>
            </a:r>
            <a:r>
              <a:rPr lang="en-US" sz="2800" dirty="0" smtClean="0">
                <a:latin typeface="Arial Narrow" pitchFamily="34" charset="0"/>
              </a:rPr>
              <a:t> </a:t>
            </a:r>
            <a:r>
              <a:rPr lang="en-US" sz="2800" dirty="0" err="1" smtClean="0">
                <a:latin typeface="Arial Narrow" pitchFamily="34" charset="0"/>
              </a:rPr>
              <a:t>seguono</a:t>
            </a:r>
            <a:r>
              <a:rPr lang="en-US" sz="2800" dirty="0" smtClean="0">
                <a:latin typeface="Arial Narrow" pitchFamily="34" charset="0"/>
              </a:rPr>
              <a:t> un </a:t>
            </a:r>
            <a:r>
              <a:rPr lang="en-US" sz="2800" dirty="0" err="1" smtClean="0">
                <a:latin typeface="Arial Narrow" pitchFamily="34" charset="0"/>
              </a:rPr>
              <a:t>ordine</a:t>
            </a:r>
            <a:r>
              <a:rPr lang="en-US" sz="2800" dirty="0" smtClean="0">
                <a:latin typeface="Arial Narrow" pitchFamily="34" charset="0"/>
              </a:rPr>
              <a:t> </a:t>
            </a:r>
            <a:r>
              <a:rPr lang="en-US" sz="2800" dirty="0" err="1" smtClean="0">
                <a:latin typeface="Arial Narrow" pitchFamily="34" charset="0"/>
              </a:rPr>
              <a:t>tematico</a:t>
            </a:r>
            <a:r>
              <a:rPr lang="en-US" sz="2800" dirty="0" smtClean="0">
                <a:latin typeface="Arial Narrow" pitchFamily="34" charset="0"/>
              </a:rPr>
              <a:t>, </a:t>
            </a:r>
            <a:r>
              <a:rPr lang="en-US" sz="2800" dirty="0" err="1" smtClean="0">
                <a:latin typeface="Arial Narrow" pitchFamily="34" charset="0"/>
              </a:rPr>
              <a:t>più</a:t>
            </a:r>
            <a:r>
              <a:rPr lang="en-US" sz="2800" dirty="0" smtClean="0">
                <a:latin typeface="Arial Narrow" pitchFamily="34" charset="0"/>
              </a:rPr>
              <a:t> </a:t>
            </a:r>
            <a:r>
              <a:rPr lang="en-US" sz="2800" dirty="0" err="1" smtClean="0">
                <a:latin typeface="Arial Narrow" pitchFamily="34" charset="0"/>
              </a:rPr>
              <a:t>che</a:t>
            </a:r>
            <a:r>
              <a:rPr lang="en-US" sz="2800" dirty="0" smtClean="0">
                <a:latin typeface="Arial Narrow" pitchFamily="34" charset="0"/>
              </a:rPr>
              <a:t> la </a:t>
            </a:r>
            <a:r>
              <a:rPr lang="en-US" sz="2800" dirty="0" err="1" smtClean="0">
                <a:latin typeface="Arial Narrow" pitchFamily="34" charset="0"/>
              </a:rPr>
              <a:t>disposizione</a:t>
            </a:r>
            <a:r>
              <a:rPr lang="en-US" sz="2800" dirty="0" smtClean="0">
                <a:latin typeface="Arial Narrow" pitchFamily="34" charset="0"/>
              </a:rPr>
              <a:t> “</a:t>
            </a:r>
            <a:r>
              <a:rPr lang="en-US" sz="2800" dirty="0" err="1" smtClean="0">
                <a:latin typeface="Arial Narrow" pitchFamily="34" charset="0"/>
              </a:rPr>
              <a:t>ufficiale</a:t>
            </a:r>
            <a:r>
              <a:rPr lang="en-US" sz="2800" dirty="0" smtClean="0">
                <a:latin typeface="Arial Narrow" pitchFamily="34" charset="0"/>
              </a:rPr>
              <a:t>” del </a:t>
            </a:r>
            <a:r>
              <a:rPr lang="en-US" sz="2800" dirty="0" err="1" smtClean="0">
                <a:latin typeface="Arial Narrow" pitchFamily="34" charset="0"/>
              </a:rPr>
              <a:t>canone</a:t>
            </a:r>
            <a:r>
              <a:rPr lang="en-US" sz="2800" dirty="0" smtClean="0">
                <a:latin typeface="Arial Narrow" pitchFamily="34" charset="0"/>
              </a:rPr>
              <a:t> </a:t>
            </a:r>
            <a:r>
              <a:rPr lang="en-US" sz="2800" dirty="0" err="1" smtClean="0">
                <a:latin typeface="Arial Narrow" pitchFamily="34" charset="0"/>
              </a:rPr>
              <a:t>ebraico</a:t>
            </a:r>
            <a:endParaRPr lang="en-US" sz="2800" dirty="0" smtClean="0">
              <a:latin typeface="Arial Narrow" pitchFamily="34" charset="0"/>
            </a:endParaRPr>
          </a:p>
        </p:txBody>
      </p:sp>
      <p:sp>
        <p:nvSpPr>
          <p:cNvPr id="1536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fld id="{0C5C5808-97A6-4E05-9B2D-E5BA282B91EF}" type="slidenum">
              <a:rPr lang="en-US" smtClean="0"/>
              <a:pPr/>
              <a:t>13</a:t>
            </a:fld>
            <a:endParaRPr lang="en-US" sz="140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785813"/>
            <a:ext cx="8391525" cy="7858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b="1" dirty="0" err="1" smtClean="0"/>
              <a:t>Gesù</a:t>
            </a:r>
            <a:r>
              <a:rPr lang="en-US" b="1" dirty="0" smtClean="0"/>
              <a:t> </a:t>
            </a:r>
            <a:r>
              <a:rPr lang="en-US" b="1" dirty="0" err="1" smtClean="0"/>
              <a:t>conferma</a:t>
            </a:r>
            <a:r>
              <a:rPr lang="en-US" b="1" dirty="0" smtClean="0"/>
              <a:t> </a:t>
            </a:r>
            <a:r>
              <a:rPr lang="en-US" b="1" dirty="0" err="1" smtClean="0"/>
              <a:t>l’Antico</a:t>
            </a:r>
            <a:r>
              <a:rPr lang="en-US" b="1" dirty="0" smtClean="0"/>
              <a:t> </a:t>
            </a:r>
            <a:r>
              <a:rPr lang="en-US" b="1" dirty="0" err="1" smtClean="0"/>
              <a:t>Testamento</a:t>
            </a:r>
            <a:endParaRPr lang="en-US" b="1" dirty="0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43063"/>
            <a:ext cx="7734300" cy="5214937"/>
          </a:xfrm>
        </p:spPr>
        <p:txBody>
          <a:bodyPr/>
          <a:lstStyle/>
          <a:p>
            <a:pPr eaLnBrk="1" hangingPunct="1"/>
            <a:r>
              <a:rPr lang="en-US" sz="2800" b="1" smtClean="0"/>
              <a:t>Luca 24:44</a:t>
            </a:r>
            <a:r>
              <a:rPr lang="en-US" sz="2800" smtClean="0"/>
              <a:t> “</a:t>
            </a:r>
            <a:r>
              <a:rPr lang="it-IT" sz="2800" smtClean="0"/>
              <a:t>…si dovevano compiere tutte le cose scritte di me nella legge di Mosè, nei profeti e nei Salmi</a:t>
            </a:r>
            <a:r>
              <a:rPr lang="en-US" sz="2800" smtClean="0"/>
              <a:t>.”</a:t>
            </a:r>
          </a:p>
          <a:p>
            <a:pPr lvl="1" eaLnBrk="1" hangingPunct="1"/>
            <a:r>
              <a:rPr lang="en-US" sz="2400" smtClean="0"/>
              <a:t>Gesù alludeva alle 3 sezioni del canone della Bibbia ebraica</a:t>
            </a:r>
          </a:p>
          <a:p>
            <a:pPr lvl="1" eaLnBrk="1" hangingPunct="1"/>
            <a:r>
              <a:rPr lang="en-US" sz="2400" smtClean="0"/>
              <a:t>Gesù confirmò la divina autorità e ispirazione di tutto il canone ebraico</a:t>
            </a:r>
          </a:p>
          <a:p>
            <a:pPr eaLnBrk="1" hangingPunct="1"/>
            <a:r>
              <a:rPr lang="en-US" sz="2800" b="1" smtClean="0"/>
              <a:t>Matt. 23:35</a:t>
            </a:r>
            <a:r>
              <a:rPr lang="en-US" sz="2800" smtClean="0"/>
              <a:t> “…</a:t>
            </a:r>
            <a:r>
              <a:rPr lang="it-IT" sz="2800" smtClean="0"/>
              <a:t> dal sangue del giusto Abele, fino al sangue di Zaccaria, figlio di Barachia, che voi uccideste fra il tempio e l'altare. </a:t>
            </a:r>
            <a:r>
              <a:rPr lang="en-US" sz="2800" smtClean="0"/>
              <a:t>…”</a:t>
            </a:r>
          </a:p>
          <a:p>
            <a:pPr lvl="1" eaLnBrk="1" hangingPunct="1"/>
            <a:r>
              <a:rPr lang="en-US" sz="2400" smtClean="0"/>
              <a:t>Qui Gesù menziona il primo e l’ultimo martire dell’Antico Testamento</a:t>
            </a:r>
          </a:p>
        </p:txBody>
      </p:sp>
      <p:sp>
        <p:nvSpPr>
          <p:cNvPr id="1638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B728B2-9631-4B7D-A2F7-125BEC306F29}" type="slidenum">
              <a:rPr lang="en-US" smtClean="0"/>
              <a:pPr/>
              <a:t>14</a:t>
            </a:fld>
            <a:endParaRPr lang="en-US" sz="14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714375"/>
            <a:ext cx="8191500" cy="685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b="1" dirty="0" err="1" smtClean="0"/>
              <a:t>Testimonianza</a:t>
            </a:r>
            <a:r>
              <a:rPr lang="en-US" b="1" dirty="0" smtClean="0"/>
              <a:t> extra-</a:t>
            </a:r>
            <a:r>
              <a:rPr lang="en-US" b="1" dirty="0" err="1" smtClean="0"/>
              <a:t>biblica</a:t>
            </a:r>
            <a:endParaRPr lang="en-US" b="1" dirty="0" smtClean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357313"/>
            <a:ext cx="7286625" cy="52149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200" smtClean="0"/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Sulla triplice divisione del canone in uso presso gli ebrei: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Prologo al libro apocrifo dell’Ecclesiastico -circa130 a.C.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Filone - circa 40 d.C.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Giuseppe Flavio – fine I sec. d.C.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Il Talmud giudaico corrobora i libri dell’Antico Testamento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Definisce eretici i vangeli e altri libri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Rendono “impure le mani”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Il vescovo Melitone compilò nel 170 d.C. una lista dei libri del canone veterotestamentario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La </a:t>
            </a:r>
            <a:r>
              <a:rPr lang="en-US" sz="2200" i="1" smtClean="0"/>
              <a:t>Mishnah</a:t>
            </a:r>
            <a:r>
              <a:rPr lang="en-US" sz="2200" smtClean="0"/>
              <a:t>, nel V sec. d.C., supporta la triplice divisione dei libri del canone dell’Antico Testamento.</a:t>
            </a:r>
          </a:p>
        </p:txBody>
      </p:sp>
      <p:sp>
        <p:nvSpPr>
          <p:cNvPr id="1741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65E645-866B-456F-B075-93265583B7CF}" type="slidenum">
              <a:rPr lang="en-US" smtClean="0"/>
              <a:pPr/>
              <a:t>15</a:t>
            </a:fld>
            <a:endParaRPr lang="en-US" sz="140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75" y="571500"/>
            <a:ext cx="7915275" cy="14287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500" b="1" spc="-150" dirty="0" smtClean="0"/>
              <a:t>Il </a:t>
            </a:r>
            <a:r>
              <a:rPr lang="en-US" sz="3500" b="1" spc="-150" dirty="0" err="1" smtClean="0"/>
              <a:t>Nuovo</a:t>
            </a:r>
            <a:r>
              <a:rPr lang="en-US" sz="3500" b="1" spc="-150" dirty="0" smtClean="0"/>
              <a:t> </a:t>
            </a:r>
            <a:r>
              <a:rPr lang="en-US" sz="3500" b="1" spc="-150" dirty="0" err="1" smtClean="0"/>
              <a:t>Testamento</a:t>
            </a:r>
            <a:r>
              <a:rPr lang="en-US" sz="3500" b="1" spc="-150" dirty="0" smtClean="0"/>
              <a:t> </a:t>
            </a:r>
            <a:r>
              <a:rPr lang="en-US" sz="3500" b="1" spc="-150" dirty="0" err="1" smtClean="0"/>
              <a:t>considera</a:t>
            </a:r>
            <a:r>
              <a:rPr lang="en-US" sz="3500" b="1" spc="-150" dirty="0" smtClean="0"/>
              <a:t> </a:t>
            </a:r>
            <a:r>
              <a:rPr lang="en-US" sz="3500" b="1" spc="-150" dirty="0" err="1" smtClean="0"/>
              <a:t>l’Antico</a:t>
            </a:r>
            <a:r>
              <a:rPr lang="en-US" sz="3500" b="1" spc="-150" dirty="0" smtClean="0"/>
              <a:t> </a:t>
            </a:r>
            <a:r>
              <a:rPr lang="en-US" sz="3500" b="1" spc="-150" dirty="0" err="1" smtClean="0"/>
              <a:t>Testamento</a:t>
            </a:r>
            <a:r>
              <a:rPr lang="en-US" sz="3500" b="1" spc="-150" dirty="0" smtClean="0"/>
              <a:t> come </a:t>
            </a:r>
            <a:r>
              <a:rPr lang="en-US" sz="3500" b="1" spc="-150" dirty="0" err="1" smtClean="0"/>
              <a:t>Scrittura</a:t>
            </a:r>
            <a:r>
              <a:rPr lang="en-US" sz="3500" b="1" spc="-150" dirty="0" smtClean="0"/>
              <a:t> </a:t>
            </a:r>
            <a:r>
              <a:rPr lang="en-US" sz="3500" b="1" spc="-150" dirty="0" err="1" smtClean="0"/>
              <a:t>ispirata</a:t>
            </a:r>
            <a:endParaRPr lang="en-US" sz="3500" b="1" spc="-150" dirty="0" smtClean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>
          <a:xfrm>
            <a:off x="714375" y="2357438"/>
            <a:ext cx="7772400" cy="4235450"/>
          </a:xfrm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FFFF00"/>
                </a:solidFill>
                <a:latin typeface="Arial Black" pitchFamily="34" charset="0"/>
              </a:rPr>
              <a:t>Gesù</a:t>
            </a:r>
            <a:r>
              <a:rPr lang="en-US" dirty="0" smtClean="0">
                <a:solidFill>
                  <a:srgbClr val="FFFF00"/>
                </a:solidFill>
                <a:latin typeface="Arial Black" pitchFamily="34" charset="0"/>
              </a:rPr>
              <a:t> vi allude </a:t>
            </a:r>
            <a:r>
              <a:rPr lang="en-US" dirty="0" err="1" smtClean="0">
                <a:solidFill>
                  <a:srgbClr val="FFFF00"/>
                </a:solidFill>
                <a:latin typeface="Arial Black" pitchFamily="34" charset="0"/>
              </a:rPr>
              <a:t>spesso</a:t>
            </a:r>
            <a:r>
              <a:rPr lang="en-US" dirty="0" smtClean="0">
                <a:solidFill>
                  <a:srgbClr val="FFFF00"/>
                </a:solidFill>
                <a:latin typeface="Arial Black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 Black" pitchFamily="34" charset="0"/>
              </a:rPr>
              <a:t>nei</a:t>
            </a:r>
            <a:r>
              <a:rPr lang="en-US" dirty="0" smtClean="0">
                <a:solidFill>
                  <a:srgbClr val="FFFF00"/>
                </a:solidFill>
                <a:latin typeface="Arial Black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latin typeface="Arial Black" pitchFamily="34" charset="0"/>
              </a:rPr>
              <a:t>Vangeli</a:t>
            </a:r>
            <a:endParaRPr lang="en-US" dirty="0" smtClean="0">
              <a:solidFill>
                <a:srgbClr val="FFFF00"/>
              </a:solidFill>
              <a:latin typeface="Arial Black" pitchFamily="34" charset="0"/>
            </a:endParaRPr>
          </a:p>
          <a:p>
            <a:pPr lvl="1" eaLnBrk="1" hangingPunct="1"/>
            <a:r>
              <a:rPr lang="en-US" b="1" dirty="0" smtClean="0">
                <a:solidFill>
                  <a:srgbClr val="FFFF00"/>
                </a:solidFill>
                <a:latin typeface="Arial Black" pitchFamily="34" charset="0"/>
              </a:rPr>
              <a:t>Matt. 21:42</a:t>
            </a:r>
            <a:r>
              <a:rPr lang="en-US" dirty="0" smtClean="0">
                <a:solidFill>
                  <a:srgbClr val="FFFF00"/>
                </a:solidFill>
                <a:latin typeface="Arial Black" pitchFamily="34" charset="0"/>
              </a:rPr>
              <a:t>; </a:t>
            </a:r>
            <a:r>
              <a:rPr lang="en-US" b="1" dirty="0" smtClean="0">
                <a:solidFill>
                  <a:srgbClr val="FFFF00"/>
                </a:solidFill>
                <a:latin typeface="Arial Black" pitchFamily="34" charset="0"/>
              </a:rPr>
              <a:t>22:29</a:t>
            </a:r>
          </a:p>
          <a:p>
            <a:pPr lvl="1" eaLnBrk="1" hangingPunct="1"/>
            <a:r>
              <a:rPr lang="en-US" b="1" dirty="0" smtClean="0">
                <a:solidFill>
                  <a:srgbClr val="FFFF00"/>
                </a:solidFill>
                <a:latin typeface="Arial Black" pitchFamily="34" charset="0"/>
              </a:rPr>
              <a:t>Matt.</a:t>
            </a:r>
            <a:r>
              <a:rPr lang="en-US" dirty="0" smtClean="0">
                <a:solidFill>
                  <a:srgbClr val="FFFF00"/>
                </a:solidFill>
                <a:latin typeface="Arial Black" pitchFamily="34" charset="0"/>
              </a:rPr>
              <a:t> </a:t>
            </a:r>
            <a:r>
              <a:rPr lang="en-US" b="1" dirty="0" smtClean="0">
                <a:solidFill>
                  <a:srgbClr val="FFFF00"/>
                </a:solidFill>
                <a:latin typeface="Arial Black" pitchFamily="34" charset="0"/>
              </a:rPr>
              <a:t>26:56</a:t>
            </a:r>
            <a:endParaRPr lang="en-US" dirty="0" smtClean="0">
              <a:solidFill>
                <a:srgbClr val="FFFF00"/>
              </a:solidFill>
              <a:latin typeface="Arial Black" pitchFamily="34" charset="0"/>
            </a:endParaRPr>
          </a:p>
          <a:p>
            <a:pPr lvl="1" eaLnBrk="1" hangingPunct="1"/>
            <a:r>
              <a:rPr lang="en-US" b="1" dirty="0" smtClean="0">
                <a:solidFill>
                  <a:srgbClr val="FFFF00"/>
                </a:solidFill>
                <a:latin typeface="Arial Black" pitchFamily="34" charset="0"/>
              </a:rPr>
              <a:t>Luca 24:13-32</a:t>
            </a:r>
            <a:endParaRPr lang="en-US" dirty="0" smtClean="0">
              <a:solidFill>
                <a:srgbClr val="FFFF00"/>
              </a:solidFill>
              <a:latin typeface="Arial Black" pitchFamily="34" charset="0"/>
            </a:endParaRPr>
          </a:p>
          <a:p>
            <a:pPr lvl="1" eaLnBrk="1" hangingPunct="1"/>
            <a:r>
              <a:rPr lang="en-US" b="1" dirty="0" err="1" smtClean="0">
                <a:solidFill>
                  <a:srgbClr val="FFFF00"/>
                </a:solidFill>
                <a:latin typeface="Arial Black" pitchFamily="34" charset="0"/>
              </a:rPr>
              <a:t>Giov</a:t>
            </a:r>
            <a:r>
              <a:rPr lang="en-US" b="1" dirty="0" smtClean="0">
                <a:solidFill>
                  <a:srgbClr val="FFFF00"/>
                </a:solidFill>
                <a:latin typeface="Arial Black" pitchFamily="34" charset="0"/>
              </a:rPr>
              <a:t>. 5:39</a:t>
            </a:r>
            <a:endParaRPr lang="en-US" dirty="0" smtClean="0">
              <a:solidFill>
                <a:srgbClr val="FFFF00"/>
              </a:solidFill>
              <a:latin typeface="Arial Black" pitchFamily="34" charset="0"/>
            </a:endParaRPr>
          </a:p>
          <a:p>
            <a:pPr lvl="1" eaLnBrk="1" hangingPunct="1"/>
            <a:r>
              <a:rPr lang="en-US" b="1" dirty="0" err="1" smtClean="0">
                <a:solidFill>
                  <a:srgbClr val="FFFF00"/>
                </a:solidFill>
                <a:latin typeface="Arial Black" pitchFamily="34" charset="0"/>
              </a:rPr>
              <a:t>Giov</a:t>
            </a:r>
            <a:r>
              <a:rPr lang="en-US" b="1" dirty="0" smtClean="0">
                <a:solidFill>
                  <a:srgbClr val="FFFF00"/>
                </a:solidFill>
                <a:latin typeface="Arial Black" pitchFamily="34" charset="0"/>
              </a:rPr>
              <a:t>. 7:38 </a:t>
            </a:r>
            <a:endParaRPr lang="en-US" dirty="0" smtClean="0">
              <a:solidFill>
                <a:srgbClr val="FFFF00"/>
              </a:solidFill>
              <a:latin typeface="Arial Black" pitchFamily="34" charset="0"/>
            </a:endParaRPr>
          </a:p>
          <a:p>
            <a:pPr lvl="1" eaLnBrk="1" hangingPunct="1"/>
            <a:r>
              <a:rPr lang="en-US" b="1" dirty="0" err="1" smtClean="0">
                <a:solidFill>
                  <a:srgbClr val="FFFF00"/>
                </a:solidFill>
                <a:latin typeface="Arial Black" pitchFamily="34" charset="0"/>
              </a:rPr>
              <a:t>Giov</a:t>
            </a:r>
            <a:r>
              <a:rPr lang="en-US" b="1" dirty="0" smtClean="0">
                <a:solidFill>
                  <a:srgbClr val="FFFF00"/>
                </a:solidFill>
                <a:latin typeface="Arial Black" pitchFamily="34" charset="0"/>
              </a:rPr>
              <a:t>. 10:35</a:t>
            </a:r>
            <a:endParaRPr lang="en-US" dirty="0" smtClean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1843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CDE608-EB09-4A13-9A6D-D2DF259C7D5B}" type="slidenum">
              <a:rPr lang="en-US" smtClean="0"/>
              <a:pPr/>
              <a:t>16</a:t>
            </a:fld>
            <a:endParaRPr lang="en-US" sz="140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14375"/>
            <a:ext cx="8991600" cy="10287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b="1" dirty="0" err="1" smtClean="0"/>
              <a:t>Ulteriori</a:t>
            </a:r>
            <a:r>
              <a:rPr lang="en-US" b="1" dirty="0" smtClean="0"/>
              <a:t> </a:t>
            </a:r>
            <a:r>
              <a:rPr lang="en-US" b="1" dirty="0" err="1" smtClean="0"/>
              <a:t>citazioni</a:t>
            </a:r>
            <a:r>
              <a:rPr lang="en-US" b="1" dirty="0" smtClean="0"/>
              <a:t> </a:t>
            </a:r>
            <a:r>
              <a:rPr lang="en-US" b="1" dirty="0" err="1" smtClean="0"/>
              <a:t>dell’Antico</a:t>
            </a:r>
            <a:r>
              <a:rPr lang="en-US" b="1" dirty="0" smtClean="0"/>
              <a:t> </a:t>
            </a:r>
            <a:r>
              <a:rPr lang="en-US" b="1" dirty="0" err="1" smtClean="0"/>
              <a:t>Testamento</a:t>
            </a:r>
            <a:r>
              <a:rPr lang="en-US" b="1" dirty="0" smtClean="0"/>
              <a:t> </a:t>
            </a:r>
            <a:r>
              <a:rPr lang="en-US" b="1" dirty="0" err="1" smtClean="0"/>
              <a:t>nel</a:t>
            </a:r>
            <a:r>
              <a:rPr lang="en-US" b="1" dirty="0" smtClean="0"/>
              <a:t> </a:t>
            </a:r>
            <a:r>
              <a:rPr lang="en-US" b="1" dirty="0" err="1" smtClean="0"/>
              <a:t>Nuovo</a:t>
            </a:r>
            <a:endParaRPr lang="en-US" b="1" dirty="0" smtClean="0"/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828800"/>
            <a:ext cx="7315200" cy="43878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Negli Atti degli apostoli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/>
              <a:t>Atti 17:2,11</a:t>
            </a:r>
            <a:r>
              <a:rPr lang="en-US" smtClean="0"/>
              <a:t>; </a:t>
            </a:r>
            <a:r>
              <a:rPr lang="en-US" b="1" smtClean="0"/>
              <a:t>18:28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Nelle epistole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/>
              <a:t>Rom. 1:2; 4:3</a:t>
            </a:r>
            <a:r>
              <a:rPr lang="en-US" smtClean="0"/>
              <a:t>; </a:t>
            </a:r>
            <a:r>
              <a:rPr lang="en-US" b="1" smtClean="0"/>
              <a:t>9:17</a:t>
            </a:r>
            <a:r>
              <a:rPr lang="en-US" smtClean="0"/>
              <a:t>; </a:t>
            </a:r>
            <a:r>
              <a:rPr lang="en-US" b="1" smtClean="0"/>
              <a:t>10:11</a:t>
            </a:r>
            <a:r>
              <a:rPr lang="en-US" smtClean="0"/>
              <a:t>; </a:t>
            </a:r>
            <a:r>
              <a:rPr lang="en-US" b="1" smtClean="0"/>
              <a:t>16:26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/>
              <a:t>1 Cor. 15:3-4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/>
              <a:t>Gal. 3:8,22; 4:30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/>
              <a:t>1 Tim. 5:18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/>
              <a:t>2 Tim. 3:16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smtClean="0"/>
              <a:t>2 Pie. 1:20, 21; 3:16</a:t>
            </a:r>
          </a:p>
        </p:txBody>
      </p:sp>
      <p:sp>
        <p:nvSpPr>
          <p:cNvPr id="1945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DEA710-8415-441F-AFA2-123A15296A75}" type="slidenum">
              <a:rPr lang="en-US" smtClean="0"/>
              <a:pPr/>
              <a:t>17</a:t>
            </a:fld>
            <a:endParaRPr lang="en-US" sz="140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838200"/>
            <a:ext cx="7391400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Letteratura apocrifa ebraica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001000" cy="50434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 smtClean="0"/>
              <a:t>Chiamata</a:t>
            </a:r>
            <a:r>
              <a:rPr lang="en-US" sz="2800" dirty="0" smtClean="0"/>
              <a:t> </a:t>
            </a:r>
            <a:r>
              <a:rPr lang="en-US" sz="2800" b="1" i="1" dirty="0" err="1" smtClean="0"/>
              <a:t>apocrifi</a:t>
            </a:r>
            <a:r>
              <a:rPr lang="en-US" sz="2800" dirty="0" smtClean="0"/>
              <a:t> </a:t>
            </a:r>
            <a:r>
              <a:rPr lang="en-US" sz="2800" dirty="0" err="1" smtClean="0"/>
              <a:t>da</a:t>
            </a:r>
            <a:r>
              <a:rPr lang="en-US" sz="2800" dirty="0" smtClean="0"/>
              <a:t> </a:t>
            </a:r>
            <a:r>
              <a:rPr lang="en-US" sz="2800" dirty="0" err="1" smtClean="0"/>
              <a:t>Gerolamo</a:t>
            </a:r>
            <a:r>
              <a:rPr lang="en-US" sz="2800" dirty="0" smtClean="0"/>
              <a:t> </a:t>
            </a:r>
            <a:r>
              <a:rPr lang="en-US" sz="2800" dirty="0" err="1" smtClean="0"/>
              <a:t>nel</a:t>
            </a:r>
            <a:r>
              <a:rPr lang="en-US" sz="2800" dirty="0" smtClean="0"/>
              <a:t> IV sec.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cap="all" dirty="0" err="1" smtClean="0"/>
              <a:t>A</a:t>
            </a:r>
            <a:r>
              <a:rPr lang="en-US" sz="2800" dirty="0" err="1" smtClean="0"/>
              <a:t>pocrifi</a:t>
            </a:r>
            <a:r>
              <a:rPr lang="en-US" sz="2800" dirty="0" smtClean="0"/>
              <a:t> – </a:t>
            </a:r>
            <a:r>
              <a:rPr lang="en-US" sz="2800" dirty="0" err="1" smtClean="0"/>
              <a:t>significa</a:t>
            </a:r>
            <a:r>
              <a:rPr lang="en-US" sz="2800" dirty="0" smtClean="0"/>
              <a:t> “</a:t>
            </a:r>
            <a:r>
              <a:rPr lang="en-US" sz="2800" dirty="0" err="1" smtClean="0"/>
              <a:t>nascosto</a:t>
            </a:r>
            <a:r>
              <a:rPr lang="en-US" sz="2800" dirty="0" smtClean="0"/>
              <a:t> o </a:t>
            </a:r>
            <a:r>
              <a:rPr lang="en-US" sz="2800" dirty="0" err="1" smtClean="0"/>
              <a:t>celato</a:t>
            </a:r>
            <a:r>
              <a:rPr lang="en-US" sz="2800" dirty="0" smtClean="0"/>
              <a:t>”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 smtClean="0"/>
              <a:t>Gli</a:t>
            </a:r>
            <a:r>
              <a:rPr lang="en-US" sz="2800" dirty="0" smtClean="0"/>
              <a:t> </a:t>
            </a:r>
            <a:r>
              <a:rPr lang="en-US" sz="2800" dirty="0" err="1" smtClean="0"/>
              <a:t>esperti</a:t>
            </a:r>
            <a:r>
              <a:rPr lang="en-US" sz="2800" dirty="0" smtClean="0"/>
              <a:t> </a:t>
            </a:r>
            <a:r>
              <a:rPr lang="en-US" sz="2800" dirty="0" err="1" smtClean="0"/>
              <a:t>giudei</a:t>
            </a:r>
            <a:r>
              <a:rPr lang="en-US" sz="2800" dirty="0" smtClean="0"/>
              <a:t> del </a:t>
            </a:r>
            <a:r>
              <a:rPr lang="en-US" sz="2800" dirty="0" err="1" smtClean="0"/>
              <a:t>Concilio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Jamnia</a:t>
            </a:r>
            <a:r>
              <a:rPr lang="en-US" sz="2800" dirty="0" smtClean="0"/>
              <a:t> (90 </a:t>
            </a:r>
            <a:r>
              <a:rPr lang="en-US" sz="2800" dirty="0" err="1" smtClean="0"/>
              <a:t>d.C</a:t>
            </a:r>
            <a:r>
              <a:rPr lang="en-US" sz="2800" dirty="0" smtClean="0"/>
              <a:t>) non </a:t>
            </a:r>
            <a:r>
              <a:rPr lang="en-US" sz="2800" dirty="0" err="1" smtClean="0"/>
              <a:t>riconobbero</a:t>
            </a:r>
            <a:r>
              <a:rPr lang="en-US" sz="2800" dirty="0" smtClean="0"/>
              <a:t> </a:t>
            </a:r>
            <a:r>
              <a:rPr lang="en-US" sz="2800" dirty="0" err="1" smtClean="0"/>
              <a:t>gli</a:t>
            </a:r>
            <a:r>
              <a:rPr lang="en-US" sz="2800" dirty="0" smtClean="0"/>
              <a:t> </a:t>
            </a:r>
            <a:r>
              <a:rPr lang="en-US" sz="2800" dirty="0" err="1" smtClean="0"/>
              <a:t>Apocrifi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 smtClean="0"/>
              <a:t>Nessun</a:t>
            </a:r>
            <a:r>
              <a:rPr lang="en-US" sz="2800" dirty="0" smtClean="0"/>
              <a:t> </a:t>
            </a:r>
            <a:r>
              <a:rPr lang="en-US" sz="2800" dirty="0" err="1" smtClean="0"/>
              <a:t>canone</a:t>
            </a:r>
            <a:r>
              <a:rPr lang="en-US" sz="2800" dirty="0" smtClean="0"/>
              <a:t> o </a:t>
            </a:r>
            <a:r>
              <a:rPr lang="en-US" sz="2800" dirty="0" err="1" smtClean="0"/>
              <a:t>concilio</a:t>
            </a:r>
            <a:r>
              <a:rPr lang="en-US" sz="2800" dirty="0" smtClean="0"/>
              <a:t> </a:t>
            </a:r>
            <a:r>
              <a:rPr lang="en-US" sz="2800" dirty="0" err="1" smtClean="0"/>
              <a:t>della</a:t>
            </a:r>
            <a:r>
              <a:rPr lang="en-US" sz="2800" dirty="0" smtClean="0"/>
              <a:t> </a:t>
            </a:r>
            <a:r>
              <a:rPr lang="en-US" sz="2800" dirty="0" err="1" smtClean="0"/>
              <a:t>chiesa</a:t>
            </a:r>
            <a:r>
              <a:rPr lang="en-US" sz="2800" dirty="0" smtClean="0"/>
              <a:t> </a:t>
            </a:r>
            <a:r>
              <a:rPr lang="en-US" sz="2800" dirty="0" err="1" smtClean="0"/>
              <a:t>riconobbero</a:t>
            </a:r>
            <a:r>
              <a:rPr lang="en-US" sz="2800" dirty="0" smtClean="0"/>
              <a:t> </a:t>
            </a:r>
            <a:r>
              <a:rPr lang="en-US" sz="2800" dirty="0" err="1" smtClean="0"/>
              <a:t>ispirati</a:t>
            </a:r>
            <a:r>
              <a:rPr lang="en-US" sz="2800" dirty="0" smtClean="0"/>
              <a:t> per quasi 4 </a:t>
            </a:r>
            <a:r>
              <a:rPr lang="en-US" sz="2800" dirty="0" err="1" smtClean="0"/>
              <a:t>secoli</a:t>
            </a:r>
            <a:r>
              <a:rPr lang="en-US" sz="2800" dirty="0" smtClean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Le </a:t>
            </a:r>
            <a:r>
              <a:rPr lang="en-US" sz="2800" dirty="0" err="1" smtClean="0"/>
              <a:t>chiese</a:t>
            </a:r>
            <a:r>
              <a:rPr lang="en-US" sz="2800" dirty="0" smtClean="0"/>
              <a:t> </a:t>
            </a:r>
            <a:r>
              <a:rPr lang="en-US" sz="2800" dirty="0" err="1" smtClean="0"/>
              <a:t>protestanti</a:t>
            </a:r>
            <a:r>
              <a:rPr lang="en-US" sz="2800" dirty="0" smtClean="0"/>
              <a:t> non </a:t>
            </a:r>
            <a:r>
              <a:rPr lang="en-US" sz="2800" dirty="0" err="1" smtClean="0"/>
              <a:t>li</a:t>
            </a:r>
            <a:r>
              <a:rPr lang="en-US" sz="2800" dirty="0" smtClean="0"/>
              <a:t> </a:t>
            </a:r>
            <a:r>
              <a:rPr lang="en-US" sz="2800" dirty="0" err="1" smtClean="0"/>
              <a:t>ammettono</a:t>
            </a:r>
            <a:r>
              <a:rPr lang="en-US" sz="2800" dirty="0" smtClean="0"/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Non </a:t>
            </a:r>
            <a:r>
              <a:rPr lang="en-US" sz="2400" dirty="0" err="1" smtClean="0"/>
              <a:t>sono</a:t>
            </a:r>
            <a:r>
              <a:rPr lang="en-US" sz="2400" dirty="0" smtClean="0"/>
              <a:t> </a:t>
            </a:r>
            <a:r>
              <a:rPr lang="en-US" sz="2400" dirty="0" err="1" smtClean="0"/>
              <a:t>citati</a:t>
            </a:r>
            <a:r>
              <a:rPr lang="en-US" sz="2400" dirty="0" smtClean="0"/>
              <a:t> </a:t>
            </a:r>
            <a:r>
              <a:rPr lang="en-US" sz="2400" dirty="0" err="1" smtClean="0"/>
              <a:t>né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Gesù</a:t>
            </a:r>
            <a:r>
              <a:rPr lang="en-US" sz="2400" dirty="0" smtClean="0"/>
              <a:t> </a:t>
            </a:r>
            <a:r>
              <a:rPr lang="en-US" sz="2400" dirty="0" err="1" smtClean="0"/>
              <a:t>né</a:t>
            </a:r>
            <a:r>
              <a:rPr lang="en-US" sz="2400" dirty="0" smtClean="0"/>
              <a:t> </a:t>
            </a:r>
            <a:r>
              <a:rPr lang="en-US" sz="2400" dirty="0" err="1" smtClean="0"/>
              <a:t>dagli</a:t>
            </a:r>
            <a:r>
              <a:rPr lang="en-US" sz="2400" dirty="0" smtClean="0"/>
              <a:t> </a:t>
            </a:r>
            <a:r>
              <a:rPr lang="en-US" sz="2400" dirty="0" err="1" smtClean="0"/>
              <a:t>scrittori</a:t>
            </a:r>
            <a:r>
              <a:rPr lang="en-US" sz="2400" dirty="0" smtClean="0"/>
              <a:t> del </a:t>
            </a:r>
            <a:r>
              <a:rPr lang="en-US" sz="2400" dirty="0" err="1" smtClean="0"/>
              <a:t>Nuovo</a:t>
            </a:r>
            <a:r>
              <a:rPr lang="en-US" sz="2400" dirty="0" smtClean="0"/>
              <a:t> </a:t>
            </a:r>
            <a:r>
              <a:rPr lang="en-US" sz="2400" dirty="0" err="1" smtClean="0"/>
              <a:t>Testamento</a:t>
            </a:r>
            <a:r>
              <a:rPr lang="en-US" sz="2400" dirty="0" smtClean="0"/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Non </a:t>
            </a:r>
            <a:r>
              <a:rPr lang="en-US" sz="2400" dirty="0" err="1" smtClean="0"/>
              <a:t>li</a:t>
            </a:r>
            <a:r>
              <a:rPr lang="en-US" sz="2400" dirty="0" smtClean="0"/>
              <a:t> </a:t>
            </a:r>
            <a:r>
              <a:rPr lang="en-US" sz="2400" dirty="0" err="1" smtClean="0"/>
              <a:t>cita</a:t>
            </a:r>
            <a:r>
              <a:rPr lang="en-US" sz="2400" dirty="0" smtClean="0"/>
              <a:t> </a:t>
            </a:r>
            <a:r>
              <a:rPr lang="en-US" sz="2400" dirty="0" err="1" smtClean="0"/>
              <a:t>nemmeno</a:t>
            </a:r>
            <a:r>
              <a:rPr lang="en-US" sz="2400" dirty="0" smtClean="0"/>
              <a:t> </a:t>
            </a:r>
            <a:r>
              <a:rPr lang="en-US" sz="2400" dirty="0" err="1" smtClean="0"/>
              <a:t>Filone</a:t>
            </a:r>
            <a:r>
              <a:rPr lang="en-US" sz="2400" dirty="0" smtClean="0"/>
              <a:t>, un </a:t>
            </a:r>
            <a:r>
              <a:rPr lang="en-US" sz="2400" dirty="0" err="1" smtClean="0"/>
              <a:t>giudeo</a:t>
            </a:r>
            <a:r>
              <a:rPr lang="en-US" sz="2400" dirty="0" smtClean="0"/>
              <a:t> </a:t>
            </a:r>
            <a:r>
              <a:rPr lang="en-US" sz="2400" dirty="0" err="1" smtClean="0"/>
              <a:t>alessandrino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err="1" smtClean="0"/>
              <a:t>Neanche</a:t>
            </a:r>
            <a:r>
              <a:rPr lang="en-US" sz="2400" dirty="0" smtClean="0"/>
              <a:t> Giuseppe </a:t>
            </a:r>
            <a:r>
              <a:rPr lang="en-US" sz="2400" dirty="0" err="1" smtClean="0"/>
              <a:t>Flavio</a:t>
            </a:r>
            <a:r>
              <a:rPr lang="en-US" sz="2400" dirty="0" smtClean="0"/>
              <a:t>, </a:t>
            </a:r>
            <a:r>
              <a:rPr lang="en-US" sz="2400" dirty="0" err="1" smtClean="0"/>
              <a:t>storico</a:t>
            </a:r>
            <a:r>
              <a:rPr lang="en-US" sz="2400" dirty="0" smtClean="0"/>
              <a:t> </a:t>
            </a:r>
            <a:r>
              <a:rPr lang="en-US" sz="2400" dirty="0" err="1" smtClean="0"/>
              <a:t>giudeo</a:t>
            </a:r>
            <a:r>
              <a:rPr lang="en-US" sz="2400" dirty="0" smtClean="0"/>
              <a:t>, </a:t>
            </a:r>
            <a:r>
              <a:rPr lang="en-US" sz="2400" dirty="0" err="1" smtClean="0"/>
              <a:t>li</a:t>
            </a:r>
            <a:r>
              <a:rPr lang="en-US" sz="2400" dirty="0" smtClean="0"/>
              <a:t> </a:t>
            </a:r>
            <a:r>
              <a:rPr lang="en-US" sz="2400" dirty="0" err="1" smtClean="0"/>
              <a:t>considera</a:t>
            </a:r>
            <a:r>
              <a:rPr lang="en-US" sz="2400" dirty="0" smtClean="0"/>
              <a:t> </a:t>
            </a:r>
            <a:r>
              <a:rPr lang="en-US" sz="2400" dirty="0" err="1" smtClean="0"/>
              <a:t>ispirati</a:t>
            </a:r>
            <a:r>
              <a:rPr lang="en-US" sz="2400" dirty="0" smtClean="0"/>
              <a:t>.</a:t>
            </a:r>
          </a:p>
        </p:txBody>
      </p:sp>
      <p:sp>
        <p:nvSpPr>
          <p:cNvPr id="2048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862342-2AC6-4D0E-BDDA-FEA6889ADAEF}" type="slidenum">
              <a:rPr lang="en-US" smtClean="0"/>
              <a:pPr/>
              <a:t>18</a:t>
            </a:fld>
            <a:endParaRPr lang="en-US" sz="140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285750"/>
            <a:ext cx="8643938" cy="13398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b="1" dirty="0" err="1" smtClean="0"/>
              <a:t>Gli</a:t>
            </a:r>
            <a:r>
              <a:rPr lang="en-US" b="1" dirty="0" smtClean="0"/>
              <a:t> </a:t>
            </a:r>
            <a:r>
              <a:rPr lang="en-US" b="1" dirty="0" err="1" smtClean="0"/>
              <a:t>apocrifi</a:t>
            </a:r>
            <a:r>
              <a:rPr lang="en-US" b="1" dirty="0" smtClean="0"/>
              <a:t> </a:t>
            </a:r>
            <a:r>
              <a:rPr lang="en-US" b="1" dirty="0" err="1" smtClean="0"/>
              <a:t>furono</a:t>
            </a:r>
            <a:r>
              <a:rPr lang="en-US" b="1" dirty="0" smtClean="0"/>
              <a:t> </a:t>
            </a:r>
            <a:r>
              <a:rPr lang="en-US" b="1" dirty="0" err="1" smtClean="0"/>
              <a:t>esclusi</a:t>
            </a:r>
            <a:r>
              <a:rPr lang="en-US" b="1" dirty="0" smtClean="0"/>
              <a:t> </a:t>
            </a:r>
            <a:r>
              <a:rPr lang="en-US" b="1" dirty="0" err="1" smtClean="0"/>
              <a:t>dal</a:t>
            </a:r>
            <a:r>
              <a:rPr lang="en-US" b="1" dirty="0" smtClean="0"/>
              <a:t> </a:t>
            </a:r>
            <a:r>
              <a:rPr lang="en-US" b="1" dirty="0" err="1" smtClean="0"/>
              <a:t>canone</a:t>
            </a:r>
            <a:r>
              <a:rPr lang="en-US" b="1" dirty="0" smtClean="0"/>
              <a:t> </a:t>
            </a:r>
            <a:r>
              <a:rPr lang="en-US" b="1" dirty="0" err="1" smtClean="0"/>
              <a:t>cristiano</a:t>
            </a:r>
            <a:r>
              <a:rPr lang="en-US" b="1" dirty="0" smtClean="0"/>
              <a:t> </a:t>
            </a:r>
            <a:r>
              <a:rPr lang="en-US" b="1" dirty="0" err="1" smtClean="0"/>
              <a:t>perché</a:t>
            </a:r>
            <a:r>
              <a:rPr lang="en-US" b="1" dirty="0" smtClean="0"/>
              <a:t>…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Contengono anacronismi e inesattezze storiche e geografiche</a:t>
            </a:r>
          </a:p>
          <a:p>
            <a:pPr eaLnBrk="1" hangingPunct="1">
              <a:lnSpc>
                <a:spcPct val="90000"/>
              </a:lnSpc>
            </a:pPr>
            <a:r>
              <a:rPr lang="it-IT" smtClean="0"/>
              <a:t>Includono false dottrine e pratiche in contrasto con la Scrittura ispirata</a:t>
            </a:r>
          </a:p>
          <a:p>
            <a:pPr eaLnBrk="1" hangingPunct="1">
              <a:lnSpc>
                <a:spcPct val="90000"/>
              </a:lnSpc>
            </a:pPr>
            <a:r>
              <a:rPr lang="it-IT" smtClean="0"/>
              <a:t>Utilizzano tipi letterari in disaccordo con la Scrittura ispirata</a:t>
            </a:r>
          </a:p>
          <a:p>
            <a:pPr eaLnBrk="1" hangingPunct="1">
              <a:lnSpc>
                <a:spcPct val="90000"/>
              </a:lnSpc>
            </a:pPr>
            <a:r>
              <a:rPr lang="it-IT" smtClean="0"/>
              <a:t>Mancano di elementi peculiari come la forza profetica o il sentimento poetico della Scrittura</a:t>
            </a:r>
            <a:endParaRPr lang="en-US" smtClean="0"/>
          </a:p>
        </p:txBody>
      </p:sp>
      <p:sp>
        <p:nvSpPr>
          <p:cNvPr id="2150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A5F4C6-A52C-4758-9522-D277565BA1DD}" type="slidenum">
              <a:rPr lang="en-US" smtClean="0"/>
              <a:pPr/>
              <a:t>19</a:t>
            </a:fld>
            <a:endParaRPr lang="en-US" sz="14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914400"/>
            <a:ext cx="5529263" cy="558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Sommario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>
          <a:xfrm>
            <a:off x="285750" y="1676400"/>
            <a:ext cx="8643938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b="1" spc="300" dirty="0" err="1" smtClean="0">
                <a:latin typeface="Bodoni MT Condensed" pitchFamily="18" charset="0"/>
              </a:rPr>
              <a:t>Unicità</a:t>
            </a:r>
            <a:r>
              <a:rPr lang="en-US" b="1" spc="300" dirty="0" smtClean="0">
                <a:latin typeface="Bodoni MT Condensed" pitchFamily="18" charset="0"/>
              </a:rPr>
              <a:t> </a:t>
            </a:r>
            <a:r>
              <a:rPr lang="en-US" b="1" spc="300" dirty="0" err="1" smtClean="0">
                <a:latin typeface="Bodoni MT Condensed" pitchFamily="18" charset="0"/>
              </a:rPr>
              <a:t>della</a:t>
            </a:r>
            <a:r>
              <a:rPr lang="en-US" b="1" spc="300" dirty="0" smtClean="0">
                <a:latin typeface="Bodoni MT Condensed" pitchFamily="18" charset="0"/>
              </a:rPr>
              <a:t> </a:t>
            </a:r>
            <a:r>
              <a:rPr lang="en-US" b="1" spc="300" dirty="0" err="1" smtClean="0">
                <a:latin typeface="Bodoni MT Condensed" pitchFamily="18" charset="0"/>
              </a:rPr>
              <a:t>Bibbia</a:t>
            </a:r>
            <a:endParaRPr lang="en-US" b="1" spc="300" dirty="0" smtClean="0">
              <a:latin typeface="Bodoni MT Condensed" pitchFamily="18" charset="0"/>
            </a:endParaRPr>
          </a:p>
          <a:p>
            <a:pPr eaLnBrk="1" hangingPunct="1">
              <a:defRPr/>
            </a:pPr>
            <a:r>
              <a:rPr lang="en-US" b="1" spc="300" dirty="0" smtClean="0">
                <a:latin typeface="Bodoni MT Condensed" pitchFamily="18" charset="0"/>
              </a:rPr>
              <a:t>Come </a:t>
            </a:r>
            <a:r>
              <a:rPr lang="en-US" b="1" spc="300" dirty="0" err="1" smtClean="0">
                <a:latin typeface="Bodoni MT Condensed" pitchFamily="18" charset="0"/>
              </a:rPr>
              <a:t>siamo</a:t>
            </a:r>
            <a:r>
              <a:rPr lang="en-US" b="1" spc="300" dirty="0" smtClean="0">
                <a:latin typeface="Bodoni MT Condensed" pitchFamily="18" charset="0"/>
              </a:rPr>
              <a:t> in </a:t>
            </a:r>
            <a:r>
              <a:rPr lang="en-US" b="1" spc="300" dirty="0" err="1" smtClean="0">
                <a:latin typeface="Bodoni MT Condensed" pitchFamily="18" charset="0"/>
              </a:rPr>
              <a:t>possesso</a:t>
            </a:r>
            <a:r>
              <a:rPr lang="en-US" b="1" spc="300" dirty="0" smtClean="0">
                <a:latin typeface="Bodoni MT Condensed" pitchFamily="18" charset="0"/>
              </a:rPr>
              <a:t> </a:t>
            </a:r>
            <a:r>
              <a:rPr lang="en-US" b="1" spc="300" dirty="0" err="1" smtClean="0">
                <a:latin typeface="Bodoni MT Condensed" pitchFamily="18" charset="0"/>
              </a:rPr>
              <a:t>della</a:t>
            </a:r>
            <a:r>
              <a:rPr lang="en-US" b="1" spc="300" dirty="0" smtClean="0">
                <a:latin typeface="Bodoni MT Condensed" pitchFamily="18" charset="0"/>
              </a:rPr>
              <a:t> </a:t>
            </a:r>
            <a:r>
              <a:rPr lang="en-US" b="1" spc="300" dirty="0" err="1" smtClean="0">
                <a:latin typeface="Bodoni MT Condensed" pitchFamily="18" charset="0"/>
              </a:rPr>
              <a:t>Bibbia</a:t>
            </a:r>
            <a:endParaRPr lang="en-US" b="1" spc="300" dirty="0" smtClean="0">
              <a:latin typeface="Bodoni MT Condensed" pitchFamily="18" charset="0"/>
            </a:endParaRPr>
          </a:p>
          <a:p>
            <a:pPr eaLnBrk="1" hangingPunct="1">
              <a:defRPr/>
            </a:pPr>
            <a:r>
              <a:rPr lang="en-US" b="1" spc="300" dirty="0" smtClean="0">
                <a:latin typeface="Bodoni MT Condensed" pitchFamily="18" charset="0"/>
              </a:rPr>
              <a:t>La </a:t>
            </a:r>
            <a:r>
              <a:rPr lang="en-US" b="1" spc="300" dirty="0" err="1" smtClean="0">
                <a:latin typeface="Bodoni MT Condensed" pitchFamily="18" charset="0"/>
              </a:rPr>
              <a:t>Scrittura</a:t>
            </a:r>
            <a:r>
              <a:rPr lang="en-US" b="1" spc="300" dirty="0" smtClean="0">
                <a:latin typeface="Bodoni MT Condensed" pitchFamily="18" charset="0"/>
              </a:rPr>
              <a:t> è </a:t>
            </a:r>
            <a:r>
              <a:rPr lang="en-US" b="1" spc="300" dirty="0" err="1" smtClean="0">
                <a:latin typeface="Bodoni MT Condensed" pitchFamily="18" charset="0"/>
              </a:rPr>
              <a:t>ispirata</a:t>
            </a:r>
            <a:r>
              <a:rPr lang="en-US" b="1" spc="300" dirty="0" smtClean="0">
                <a:latin typeface="Bodoni MT Condensed" pitchFamily="18" charset="0"/>
              </a:rPr>
              <a:t>?</a:t>
            </a:r>
          </a:p>
          <a:p>
            <a:pPr eaLnBrk="1" hangingPunct="1">
              <a:defRPr/>
            </a:pPr>
            <a:r>
              <a:rPr lang="en-US" b="1" spc="300" dirty="0" err="1" smtClean="0">
                <a:latin typeface="Bodoni MT Condensed" pitchFamily="18" charset="0"/>
              </a:rPr>
              <a:t>Insegnamento</a:t>
            </a:r>
            <a:r>
              <a:rPr lang="en-US" b="1" spc="300" dirty="0" smtClean="0">
                <a:latin typeface="Bodoni MT Condensed" pitchFamily="18" charset="0"/>
              </a:rPr>
              <a:t> </a:t>
            </a:r>
            <a:r>
              <a:rPr lang="en-US" b="1" spc="300" dirty="0" err="1" smtClean="0">
                <a:latin typeface="Bodoni MT Condensed" pitchFamily="18" charset="0"/>
              </a:rPr>
              <a:t>di</a:t>
            </a:r>
            <a:r>
              <a:rPr lang="en-US" b="1" spc="300" dirty="0" smtClean="0">
                <a:latin typeface="Bodoni MT Condensed" pitchFamily="18" charset="0"/>
              </a:rPr>
              <a:t> Cristo </a:t>
            </a:r>
            <a:r>
              <a:rPr lang="en-US" b="1" spc="300" dirty="0" err="1" smtClean="0">
                <a:latin typeface="Bodoni MT Condensed" pitchFamily="18" charset="0"/>
              </a:rPr>
              <a:t>sull’Antico</a:t>
            </a:r>
            <a:r>
              <a:rPr lang="en-US" b="1" spc="300" dirty="0" smtClean="0">
                <a:latin typeface="Bodoni MT Condensed" pitchFamily="18" charset="0"/>
              </a:rPr>
              <a:t> </a:t>
            </a:r>
            <a:r>
              <a:rPr lang="en-US" b="1" spc="300" dirty="0" err="1" smtClean="0">
                <a:latin typeface="Bodoni MT Condensed" pitchFamily="18" charset="0"/>
              </a:rPr>
              <a:t>Testamento</a:t>
            </a:r>
            <a:endParaRPr lang="en-US" b="1" spc="300" dirty="0" smtClean="0">
              <a:latin typeface="Bodoni MT Condensed" pitchFamily="18" charset="0"/>
            </a:endParaRPr>
          </a:p>
          <a:p>
            <a:pPr eaLnBrk="1" hangingPunct="1">
              <a:defRPr/>
            </a:pPr>
            <a:r>
              <a:rPr lang="en-US" b="1" spc="300" dirty="0" err="1" smtClean="0">
                <a:latin typeface="Bodoni MT Condensed" pitchFamily="18" charset="0"/>
              </a:rPr>
              <a:t>Opinione</a:t>
            </a:r>
            <a:r>
              <a:rPr lang="en-US" b="1" spc="300" dirty="0" smtClean="0">
                <a:latin typeface="Bodoni MT Condensed" pitchFamily="18" charset="0"/>
              </a:rPr>
              <a:t> </a:t>
            </a:r>
            <a:r>
              <a:rPr lang="en-US" b="1" spc="300" dirty="0" err="1" smtClean="0">
                <a:latin typeface="Bodoni MT Condensed" pitchFamily="18" charset="0"/>
              </a:rPr>
              <a:t>di</a:t>
            </a:r>
            <a:r>
              <a:rPr lang="en-US" b="1" spc="300" dirty="0" smtClean="0">
                <a:latin typeface="Bodoni MT Condensed" pitchFamily="18" charset="0"/>
              </a:rPr>
              <a:t> Cristo </a:t>
            </a:r>
            <a:r>
              <a:rPr lang="en-US" b="1" spc="300" dirty="0" err="1" smtClean="0">
                <a:latin typeface="Bodoni MT Condensed" pitchFamily="18" charset="0"/>
              </a:rPr>
              <a:t>sul</a:t>
            </a:r>
            <a:r>
              <a:rPr lang="en-US" b="1" spc="300" dirty="0" smtClean="0">
                <a:latin typeface="Bodoni MT Condensed" pitchFamily="18" charset="0"/>
              </a:rPr>
              <a:t> </a:t>
            </a:r>
            <a:r>
              <a:rPr lang="en-US" b="1" spc="300" dirty="0" err="1" smtClean="0">
                <a:latin typeface="Bodoni MT Condensed" pitchFamily="18" charset="0"/>
              </a:rPr>
              <a:t>Nuovo</a:t>
            </a:r>
            <a:r>
              <a:rPr lang="en-US" b="1" spc="300" dirty="0" smtClean="0">
                <a:latin typeface="Bodoni MT Condensed" pitchFamily="18" charset="0"/>
              </a:rPr>
              <a:t> </a:t>
            </a:r>
            <a:r>
              <a:rPr lang="en-US" b="1" spc="300" dirty="0" err="1" smtClean="0">
                <a:latin typeface="Bodoni MT Condensed" pitchFamily="18" charset="0"/>
              </a:rPr>
              <a:t>Testamento</a:t>
            </a:r>
            <a:endParaRPr lang="en-US" b="1" spc="300" dirty="0" smtClean="0">
              <a:latin typeface="Bodoni MT Condensed" pitchFamily="18" charset="0"/>
            </a:endParaRPr>
          </a:p>
          <a:p>
            <a:pPr eaLnBrk="1" hangingPunct="1">
              <a:defRPr/>
            </a:pPr>
            <a:r>
              <a:rPr lang="en-US" b="1" spc="300" dirty="0" err="1" smtClean="0">
                <a:latin typeface="Bodoni MT Condensed" pitchFamily="18" charset="0"/>
              </a:rPr>
              <a:t>Affidabilità</a:t>
            </a:r>
            <a:r>
              <a:rPr lang="en-US" b="1" spc="300" dirty="0" smtClean="0">
                <a:latin typeface="Bodoni MT Condensed" pitchFamily="18" charset="0"/>
              </a:rPr>
              <a:t> </a:t>
            </a:r>
            <a:r>
              <a:rPr lang="en-US" b="1" spc="300" dirty="0" err="1" smtClean="0">
                <a:latin typeface="Bodoni MT Condensed" pitchFamily="18" charset="0"/>
              </a:rPr>
              <a:t>storica</a:t>
            </a:r>
            <a:r>
              <a:rPr lang="en-US" b="1" spc="300" dirty="0" smtClean="0">
                <a:latin typeface="Bodoni MT Condensed" pitchFamily="18" charset="0"/>
              </a:rPr>
              <a:t> </a:t>
            </a:r>
            <a:r>
              <a:rPr lang="en-US" b="1" spc="300" dirty="0" err="1" smtClean="0">
                <a:latin typeface="Bodoni MT Condensed" pitchFamily="18" charset="0"/>
              </a:rPr>
              <a:t>dell’Antico</a:t>
            </a:r>
            <a:r>
              <a:rPr lang="en-US" b="1" spc="300" dirty="0" smtClean="0">
                <a:latin typeface="Bodoni MT Condensed" pitchFamily="18" charset="0"/>
              </a:rPr>
              <a:t> </a:t>
            </a:r>
            <a:r>
              <a:rPr lang="en-US" b="1" spc="300" dirty="0" err="1" smtClean="0">
                <a:latin typeface="Bodoni MT Condensed" pitchFamily="18" charset="0"/>
              </a:rPr>
              <a:t>Testamento</a:t>
            </a:r>
            <a:endParaRPr lang="en-US" b="1" spc="300" dirty="0" smtClean="0">
              <a:latin typeface="Bodoni MT Condensed" pitchFamily="18" charset="0"/>
            </a:endParaRPr>
          </a:p>
          <a:p>
            <a:pPr eaLnBrk="1" hangingPunct="1">
              <a:defRPr/>
            </a:pPr>
            <a:r>
              <a:rPr lang="en-US" b="1" spc="300" dirty="0" err="1" smtClean="0">
                <a:latin typeface="Bodoni MT Condensed" pitchFamily="18" charset="0"/>
              </a:rPr>
              <a:t>Affidabilità</a:t>
            </a:r>
            <a:r>
              <a:rPr lang="en-US" b="1" spc="300" dirty="0" smtClean="0">
                <a:latin typeface="Bodoni MT Condensed" pitchFamily="18" charset="0"/>
              </a:rPr>
              <a:t> </a:t>
            </a:r>
            <a:r>
              <a:rPr lang="en-US" b="1" spc="300" dirty="0" err="1" smtClean="0">
                <a:latin typeface="Bodoni MT Condensed" pitchFamily="18" charset="0"/>
              </a:rPr>
              <a:t>storica</a:t>
            </a:r>
            <a:r>
              <a:rPr lang="en-US" b="1" spc="300" dirty="0" smtClean="0">
                <a:latin typeface="Bodoni MT Condensed" pitchFamily="18" charset="0"/>
              </a:rPr>
              <a:t> del </a:t>
            </a:r>
            <a:r>
              <a:rPr lang="en-US" b="1" spc="300" dirty="0" err="1" smtClean="0">
                <a:latin typeface="Bodoni MT Condensed" pitchFamily="18" charset="0"/>
              </a:rPr>
              <a:t>Nuovo</a:t>
            </a:r>
            <a:r>
              <a:rPr lang="en-US" b="1" spc="300" dirty="0" smtClean="0">
                <a:latin typeface="Bodoni MT Condensed" pitchFamily="18" charset="0"/>
              </a:rPr>
              <a:t> </a:t>
            </a:r>
            <a:r>
              <a:rPr lang="en-US" b="1" spc="300" dirty="0" err="1" smtClean="0">
                <a:latin typeface="Bodoni MT Condensed" pitchFamily="18" charset="0"/>
              </a:rPr>
              <a:t>Testamento</a:t>
            </a:r>
            <a:endParaRPr lang="en-US" b="1" spc="300" dirty="0" smtClean="0">
              <a:latin typeface="Bodoni MT Condensed" pitchFamily="18" charset="0"/>
            </a:endParaRPr>
          </a:p>
          <a:p>
            <a:pPr eaLnBrk="1" hangingPunct="1">
              <a:defRPr/>
            </a:pPr>
            <a:r>
              <a:rPr lang="en-US" b="1" spc="300" dirty="0" err="1" smtClean="0">
                <a:latin typeface="Bodoni MT Condensed" pitchFamily="18" charset="0"/>
              </a:rPr>
              <a:t>Sapienza</a:t>
            </a:r>
            <a:r>
              <a:rPr lang="en-US" b="1" spc="300" dirty="0" smtClean="0">
                <a:latin typeface="Bodoni MT Condensed" pitchFamily="18" charset="0"/>
              </a:rPr>
              <a:t> </a:t>
            </a:r>
            <a:r>
              <a:rPr lang="en-US" b="1" spc="300" dirty="0" err="1" smtClean="0">
                <a:latin typeface="Bodoni MT Condensed" pitchFamily="18" charset="0"/>
              </a:rPr>
              <a:t>soprannaturale</a:t>
            </a:r>
            <a:r>
              <a:rPr lang="en-US" b="1" spc="300" dirty="0" smtClean="0">
                <a:latin typeface="Bodoni MT Condensed" pitchFamily="18" charset="0"/>
              </a:rPr>
              <a:t> </a:t>
            </a:r>
            <a:r>
              <a:rPr lang="en-US" b="1" spc="300" dirty="0" err="1" smtClean="0">
                <a:latin typeface="Bodoni MT Condensed" pitchFamily="18" charset="0"/>
              </a:rPr>
              <a:t>della</a:t>
            </a:r>
            <a:r>
              <a:rPr lang="en-US" b="1" spc="300" dirty="0" smtClean="0">
                <a:latin typeface="Bodoni MT Condensed" pitchFamily="18" charset="0"/>
              </a:rPr>
              <a:t> </a:t>
            </a:r>
            <a:r>
              <a:rPr lang="en-US" b="1" spc="300" dirty="0" err="1" smtClean="0">
                <a:latin typeface="Bodoni MT Condensed" pitchFamily="18" charset="0"/>
              </a:rPr>
              <a:t>Bibbia</a:t>
            </a:r>
            <a:endParaRPr lang="en-US" b="1" spc="300" dirty="0" smtClean="0">
              <a:latin typeface="Bodoni MT Condensed" pitchFamily="18" charset="0"/>
            </a:endParaRPr>
          </a:p>
        </p:txBody>
      </p:sp>
      <p:sp>
        <p:nvSpPr>
          <p:cNvPr id="409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FF2217-5600-4607-9805-D1CD40BBE4AC}" type="slidenum">
              <a:rPr lang="en-US" smtClean="0"/>
              <a:pPr/>
              <a:t>2</a:t>
            </a:fld>
            <a:endParaRPr lang="en-US" sz="1400" smtClean="0"/>
          </a:p>
        </p:txBody>
      </p:sp>
      <p:pic>
        <p:nvPicPr>
          <p:cNvPr id="4101" name="Picture 4" descr="Bible on Blu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00" y="500063"/>
            <a:ext cx="2197100" cy="1647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428625"/>
            <a:ext cx="8715375" cy="110966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b="1" dirty="0" err="1" smtClean="0"/>
              <a:t>Accettazione</a:t>
            </a:r>
            <a:r>
              <a:rPr lang="en-US" b="1" dirty="0" smtClean="0"/>
              <a:t> del </a:t>
            </a:r>
            <a:r>
              <a:rPr lang="en-US" b="1" dirty="0" err="1" smtClean="0"/>
              <a:t>canone</a:t>
            </a:r>
            <a:r>
              <a:rPr lang="en-US" b="1" dirty="0" smtClean="0"/>
              <a:t> </a:t>
            </a:r>
            <a:r>
              <a:rPr lang="en-US" b="1" dirty="0" err="1" smtClean="0"/>
              <a:t>neotestamentario</a:t>
            </a:r>
            <a:endParaRPr lang="en-US" b="1" dirty="0" smtClean="0"/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>
          <a:xfrm>
            <a:off x="714375" y="1428750"/>
            <a:ext cx="7772400" cy="542925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sz="2800" smtClean="0"/>
              <a:t>I libri del Nuovo Testamento erano usati dai Padri della Chiesa</a:t>
            </a:r>
          </a:p>
          <a:p>
            <a:pPr lvl="1" algn="just" eaLnBrk="1" hangingPunct="1"/>
            <a:r>
              <a:rPr lang="en-US" sz="2400" smtClean="0"/>
              <a:t>Policarpo (115 d.C.), Giustino Martire (100-165 d.C.), Ireneo (180 d.C.), Clemente Alessandrino (200 d.C.)</a:t>
            </a:r>
          </a:p>
          <a:p>
            <a:pPr eaLnBrk="1" hangingPunct="1"/>
            <a:r>
              <a:rPr lang="en-US" sz="2800" smtClean="0"/>
              <a:t>Atanasio nel 367 d.C.</a:t>
            </a:r>
          </a:p>
          <a:p>
            <a:pPr lvl="1" eaLnBrk="1" hangingPunct="1"/>
            <a:r>
              <a:rPr lang="en-US" sz="2400" smtClean="0"/>
              <a:t>Compilò una lista dei 27 libri del Nuovo Testamento</a:t>
            </a:r>
          </a:p>
          <a:p>
            <a:pPr lvl="1" eaLnBrk="1" hangingPunct="1"/>
            <a:r>
              <a:rPr lang="en-US" sz="2400" smtClean="0"/>
              <a:t>Sono gli stessi 27 libri che usiamo oggi </a:t>
            </a:r>
          </a:p>
          <a:p>
            <a:pPr lvl="1" eaLnBrk="1" hangingPunct="1"/>
            <a:r>
              <a:rPr lang="en-US" sz="2400" smtClean="0"/>
              <a:t>Confermata da Gerolamo e Agostino</a:t>
            </a:r>
          </a:p>
          <a:p>
            <a:pPr eaLnBrk="1" hangingPunct="1"/>
            <a:r>
              <a:rPr lang="en-US" sz="2800" smtClean="0"/>
              <a:t>Sinodo di Ippona nel 393 d.C.</a:t>
            </a:r>
          </a:p>
          <a:p>
            <a:pPr lvl="1" eaLnBrk="1" hangingPunct="1"/>
            <a:r>
              <a:rPr lang="en-US" sz="2400" smtClean="0"/>
              <a:t>Redasse un elenco dei 27 libri del Nuovo Testamento</a:t>
            </a:r>
          </a:p>
          <a:p>
            <a:pPr lvl="1" eaLnBrk="1" hangingPunct="1"/>
            <a:r>
              <a:rPr lang="en-US" sz="2400" smtClean="0"/>
              <a:t>Confermata dal III Sinodo of Cartagine nel 397 d.C.</a:t>
            </a:r>
          </a:p>
        </p:txBody>
      </p:sp>
      <p:sp>
        <p:nvSpPr>
          <p:cNvPr id="2253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E15647-93A0-4F86-A835-0DB7277473F3}" type="slidenum">
              <a:rPr lang="en-US" smtClean="0"/>
              <a:pPr/>
              <a:t>20</a:t>
            </a:fld>
            <a:endParaRPr lang="en-US" sz="140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990600"/>
            <a:ext cx="6797675" cy="685800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b="1" dirty="0" err="1" smtClean="0"/>
              <a:t>Ispirazione</a:t>
            </a:r>
            <a:r>
              <a:rPr lang="en-US" b="1" dirty="0" smtClean="0"/>
              <a:t> </a:t>
            </a:r>
            <a:r>
              <a:rPr lang="en-US" b="1" dirty="0" err="1" smtClean="0"/>
              <a:t>della</a:t>
            </a:r>
            <a:r>
              <a:rPr lang="en-US" b="1" dirty="0" smtClean="0"/>
              <a:t> </a:t>
            </a:r>
            <a:r>
              <a:rPr lang="en-US" b="1" dirty="0" err="1" smtClean="0"/>
              <a:t>Scrittura</a:t>
            </a:r>
            <a:endParaRPr lang="en-US" b="1" dirty="0" smtClean="0"/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981200"/>
            <a:ext cx="6858000" cy="44481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cs typeface="Arial" pitchFamily="34" charset="0"/>
              </a:rPr>
              <a:t>La Bibbia afferma di essere la Parola ispirata da Dio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smtClean="0">
                <a:cs typeface="Arial" pitchFamily="34" charset="0"/>
              </a:rPr>
              <a:t>Gli autori del A.T. chiamano 394 volte questo libro sacro la "Parola di Dio"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smtClean="0">
                <a:cs typeface="Arial" pitchFamily="34" charset="0"/>
              </a:rPr>
              <a:t>Usano vari sinonimi per descrivere l‘A.T. - </a:t>
            </a:r>
            <a:r>
              <a:rPr lang="it-IT" sz="2800" i="1" smtClean="0">
                <a:cs typeface="Arial" pitchFamily="34" charset="0"/>
              </a:rPr>
              <a:t>legge</a:t>
            </a:r>
            <a:r>
              <a:rPr lang="it-IT" sz="2800" smtClean="0">
                <a:cs typeface="Arial" pitchFamily="34" charset="0"/>
              </a:rPr>
              <a:t>, </a:t>
            </a:r>
            <a:r>
              <a:rPr lang="it-IT" sz="2800" i="1" smtClean="0">
                <a:cs typeface="Arial" pitchFamily="34" charset="0"/>
              </a:rPr>
              <a:t>statuti</a:t>
            </a:r>
            <a:r>
              <a:rPr lang="it-IT" sz="2800" smtClean="0">
                <a:cs typeface="Arial" pitchFamily="34" charset="0"/>
              </a:rPr>
              <a:t>, </a:t>
            </a:r>
            <a:r>
              <a:rPr lang="it-IT" sz="2800" i="1" smtClean="0">
                <a:cs typeface="Arial" pitchFamily="34" charset="0"/>
              </a:rPr>
              <a:t>precetti</a:t>
            </a:r>
            <a:r>
              <a:rPr lang="it-IT" sz="2800" smtClean="0">
                <a:cs typeface="Arial" pitchFamily="34" charset="0"/>
              </a:rPr>
              <a:t>, </a:t>
            </a:r>
            <a:r>
              <a:rPr lang="it-IT" sz="2800" i="1" smtClean="0">
                <a:cs typeface="Arial" pitchFamily="34" charset="0"/>
              </a:rPr>
              <a:t>comandi</a:t>
            </a:r>
            <a:r>
              <a:rPr lang="it-IT" sz="2800" smtClean="0">
                <a:cs typeface="Arial" pitchFamily="34" charset="0"/>
              </a:rPr>
              <a:t>, </a:t>
            </a:r>
            <a:r>
              <a:rPr lang="it-IT" sz="2800" i="1" smtClean="0">
                <a:cs typeface="Arial" pitchFamily="34" charset="0"/>
              </a:rPr>
              <a:t>ordinanze</a:t>
            </a:r>
            <a:r>
              <a:rPr lang="it-IT" sz="2800" smtClean="0">
                <a:cs typeface="Arial" pitchFamily="34" charset="0"/>
              </a:rPr>
              <a:t>, </a:t>
            </a:r>
            <a:r>
              <a:rPr lang="it-IT" sz="2800" i="1" smtClean="0">
                <a:cs typeface="Arial" pitchFamily="34" charset="0"/>
              </a:rPr>
              <a:t>decreti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smtClean="0">
                <a:cs typeface="Arial" pitchFamily="34" charset="0"/>
              </a:rPr>
              <a:t>Gli scrittori del N.T. definiscono l’A.T. "Parola di Dio"</a:t>
            </a:r>
            <a:endParaRPr lang="en-US" sz="2800" smtClean="0"/>
          </a:p>
        </p:txBody>
      </p:sp>
      <p:sp>
        <p:nvSpPr>
          <p:cNvPr id="2355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F2D5DA-A6E6-4527-8B68-D2871698BE66}" type="slidenum">
              <a:rPr lang="en-US" smtClean="0"/>
              <a:pPr/>
              <a:t>21</a:t>
            </a:fld>
            <a:endParaRPr lang="en-US" sz="140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857250"/>
            <a:ext cx="7715250" cy="8191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smtClean="0"/>
              <a:t>Ispirazione della Scrittura </a:t>
            </a:r>
            <a:r>
              <a:rPr lang="en-US" smtClean="0"/>
              <a:t>– 2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>
          <a:xfrm>
            <a:off x="714375" y="1828800"/>
            <a:ext cx="8072438" cy="481488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z="2800" b="1" smtClean="0"/>
              <a:t>II Pie. 1:20-21</a:t>
            </a:r>
            <a:r>
              <a:rPr lang="en-US" sz="2800" smtClean="0"/>
              <a:t>, </a:t>
            </a:r>
            <a:r>
              <a:rPr lang="en-US" sz="2800" i="1" smtClean="0"/>
              <a:t>“</a:t>
            </a:r>
            <a:r>
              <a:rPr lang="it-IT" sz="2800" i="1" smtClean="0"/>
              <a:t>Sappiate prima di tutto questo: che nessuna profezia della Scrittura proviene da un'interpretazione personale;  infatti nessuna profezia venne mai dalla volontà dell'uomo, ma degli uomini hanno parlato da parte di Dio, perché sospinti dallo Spirito Santo”.</a:t>
            </a:r>
            <a:endParaRPr lang="en-US" sz="2800" i="1" smtClean="0"/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Arial" pitchFamily="34" charset="0"/>
              </a:rPr>
              <a:t>Le idee vengono dalla volontà di Dio (non dai pensieri umani) e il suo carattere divino si rivela attraverso parole umane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smtClean="0">
                <a:cs typeface="Arial" pitchFamily="34" charset="0"/>
              </a:rPr>
              <a:t>Dio ha operato attraverso la personalità di ciascuno scrittore guidandolo a scrivere</a:t>
            </a:r>
            <a:endParaRPr lang="en-US" sz="2800" smtClean="0"/>
          </a:p>
        </p:txBody>
      </p:sp>
      <p:sp>
        <p:nvSpPr>
          <p:cNvPr id="2457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025EDF-B024-470B-B0AA-DF3A343B1B54}" type="slidenum">
              <a:rPr lang="en-US" smtClean="0"/>
              <a:pPr/>
              <a:t>22</a:t>
            </a:fld>
            <a:endParaRPr lang="en-US" sz="140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714375"/>
            <a:ext cx="7953375" cy="8032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smtClean="0"/>
              <a:t>Ispirazione della Scrittura – 3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43063"/>
            <a:ext cx="7315200" cy="5072062"/>
          </a:xfrm>
        </p:spPr>
        <p:txBody>
          <a:bodyPr/>
          <a:lstStyle/>
          <a:p>
            <a:pPr eaLnBrk="1" hangingPunct="1"/>
            <a:r>
              <a:rPr lang="it-IT" sz="2800" smtClean="0">
                <a:cs typeface="Arial" pitchFamily="34" charset="0"/>
              </a:rPr>
              <a:t>Affermazioni riguardanti l’origine soprannaturale della Bibbia appaiono in tutta la Scrittura</a:t>
            </a:r>
          </a:p>
          <a:p>
            <a:pPr eaLnBrk="1" hangingPunct="1"/>
            <a:r>
              <a:rPr lang="en-US" sz="2800" smtClean="0">
                <a:cs typeface="Arial" pitchFamily="34" charset="0"/>
              </a:rPr>
              <a:t>In </a:t>
            </a:r>
            <a:r>
              <a:rPr lang="en-US" sz="2800" b="1" smtClean="0">
                <a:cs typeface="Arial" pitchFamily="34" charset="0"/>
              </a:rPr>
              <a:t>II Sam. 23:2</a:t>
            </a:r>
            <a:r>
              <a:rPr lang="en-US" sz="2800" smtClean="0">
                <a:cs typeface="Arial" pitchFamily="34" charset="0"/>
              </a:rPr>
              <a:t>, Davide afferma “L</a:t>
            </a:r>
            <a:r>
              <a:rPr lang="it-IT" sz="2800" smtClean="0"/>
              <a:t>o Spirito del Signore ha parlato per mio mezzo</a:t>
            </a:r>
            <a:br>
              <a:rPr lang="it-IT" sz="2800" smtClean="0"/>
            </a:br>
            <a:r>
              <a:rPr lang="it-IT" sz="2800" smtClean="0"/>
              <a:t>e la sua parola è stata sulle mie labbra</a:t>
            </a:r>
            <a:r>
              <a:rPr lang="en-US" sz="2800" smtClean="0">
                <a:cs typeface="Arial" pitchFamily="34" charset="0"/>
              </a:rPr>
              <a:t>”</a:t>
            </a:r>
          </a:p>
          <a:p>
            <a:pPr eaLnBrk="1" hangingPunct="1"/>
            <a:r>
              <a:rPr lang="en-US" sz="2800" smtClean="0">
                <a:cs typeface="Arial" pitchFamily="34" charset="0"/>
              </a:rPr>
              <a:t>In </a:t>
            </a:r>
            <a:r>
              <a:rPr lang="en-US" sz="2800" b="1" smtClean="0">
                <a:cs typeface="Arial" pitchFamily="34" charset="0"/>
              </a:rPr>
              <a:t>Ger. 1:9</a:t>
            </a:r>
            <a:r>
              <a:rPr lang="en-US" sz="2800" smtClean="0">
                <a:cs typeface="Arial" pitchFamily="34" charset="0"/>
              </a:rPr>
              <a:t>, Geremia afferma “</a:t>
            </a:r>
            <a:r>
              <a:rPr lang="it-IT" sz="2800" smtClean="0"/>
              <a:t>Poi il Signore stese la mano e mi toccò la bocca; e il Signore mi disse: «Ecco, io ho messo le mie parole nella tua bocca.</a:t>
            </a:r>
            <a:r>
              <a:rPr lang="en-US" sz="2800" smtClean="0">
                <a:cs typeface="Arial" pitchFamily="34" charset="0"/>
              </a:rPr>
              <a:t>”</a:t>
            </a:r>
            <a:endParaRPr lang="en-US" sz="2800" smtClean="0"/>
          </a:p>
        </p:txBody>
      </p:sp>
      <p:sp>
        <p:nvSpPr>
          <p:cNvPr id="2560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BC7E60-9C88-43CD-817B-D917C84F2E5D}" type="slidenum">
              <a:rPr lang="en-US" smtClean="0"/>
              <a:pPr/>
              <a:t>23</a:t>
            </a:fld>
            <a:endParaRPr lang="en-US" sz="140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785813" y="990600"/>
            <a:ext cx="8001000" cy="711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smtClean="0"/>
              <a:t>Ispirazione della Scrittura –</a:t>
            </a:r>
            <a:r>
              <a:rPr lang="en-US" smtClean="0"/>
              <a:t> 4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905000"/>
            <a:ext cx="7510463" cy="388143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cs typeface="Arial" pitchFamily="34" charset="0"/>
              </a:rPr>
              <a:t>Nel N.T., </a:t>
            </a:r>
            <a:r>
              <a:rPr lang="it-IT" sz="2800" smtClean="0">
                <a:cs typeface="Arial" pitchFamily="34" charset="0"/>
              </a:rPr>
              <a:t>Paolo allude agli scritti profetici come a parole pronunciate da Dio</a:t>
            </a:r>
            <a:endParaRPr lang="en-US" sz="2800" smtClean="0"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b="1" smtClean="0">
                <a:cs typeface="Arial" pitchFamily="34" charset="0"/>
              </a:rPr>
              <a:t>Gal. 3:8</a:t>
            </a:r>
            <a:r>
              <a:rPr lang="en-US" sz="2800" smtClean="0">
                <a:cs typeface="Arial" pitchFamily="34" charset="0"/>
              </a:rPr>
              <a:t>, “</a:t>
            </a:r>
            <a:r>
              <a:rPr lang="it-IT" sz="2800" smtClean="0"/>
              <a:t>La Scrittura, prevedendo che Dio avrebbe giustificato gli stranieri per fede, preannunciò ad Abraamo questa buona notizia: «</a:t>
            </a:r>
            <a:r>
              <a:rPr lang="it-IT" sz="2800" i="1" smtClean="0"/>
              <a:t>In te saranno benedette tutte le nazioni</a:t>
            </a:r>
            <a:r>
              <a:rPr lang="it-IT" sz="2800" smtClean="0"/>
              <a:t>».</a:t>
            </a:r>
            <a:r>
              <a:rPr lang="en-US" sz="2800" smtClean="0">
                <a:cs typeface="Arial" pitchFamily="34" charset="0"/>
              </a:rPr>
              <a:t>”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smtClean="0">
                <a:cs typeface="Arial" pitchFamily="34" charset="0"/>
              </a:rPr>
              <a:t>Scrittura viene identificata con il “parlare di Dio“</a:t>
            </a:r>
          </a:p>
          <a:p>
            <a:pPr eaLnBrk="1" hangingPunct="1">
              <a:lnSpc>
                <a:spcPct val="90000"/>
              </a:lnSpc>
            </a:pPr>
            <a:r>
              <a:rPr lang="it-IT" sz="2800" smtClean="0">
                <a:cs typeface="Arial" pitchFamily="34" charset="0"/>
              </a:rPr>
              <a:t>Paolo rivendicava autorità profetica</a:t>
            </a:r>
            <a:endParaRPr lang="en-US" sz="2800" smtClean="0"/>
          </a:p>
        </p:txBody>
      </p:sp>
      <p:sp>
        <p:nvSpPr>
          <p:cNvPr id="2662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3EC9D3-66D2-4A11-BF7D-67B756B98B74}" type="slidenum">
              <a:rPr lang="en-US" smtClean="0"/>
              <a:pPr/>
              <a:t>24</a:t>
            </a:fld>
            <a:endParaRPr lang="en-US" sz="140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857250"/>
            <a:ext cx="8501063" cy="8699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smtClean="0"/>
              <a:t>Ispirazione della Scrittura – </a:t>
            </a:r>
            <a:r>
              <a:rPr lang="en-US" smtClean="0"/>
              <a:t>5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905000"/>
            <a:ext cx="7924800" cy="4419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b="1" smtClean="0">
                <a:cs typeface="Arial" pitchFamily="34" charset="0"/>
              </a:rPr>
              <a:t>I Cor. 14:37</a:t>
            </a:r>
            <a:r>
              <a:rPr lang="en-US" sz="2800" smtClean="0">
                <a:cs typeface="Arial" pitchFamily="34" charset="0"/>
              </a:rPr>
              <a:t>, “</a:t>
            </a:r>
            <a:r>
              <a:rPr lang="it-IT" sz="2800" smtClean="0"/>
              <a:t>Se qualcuno pensa di essere profeta o spirituale, riconosca che le cose che io vi scrivo sono comandamenti del Signore</a:t>
            </a:r>
            <a:r>
              <a:rPr lang="en-US" sz="2800" smtClean="0">
                <a:cs typeface="Arial" pitchFamily="34" charset="0"/>
              </a:rPr>
              <a:t>.”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cs typeface="Arial" pitchFamily="34" charset="0"/>
              </a:rPr>
              <a:t>Pietro mette le lettere di Paolo sullo stesso piano delle “altre Scritture”: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smtClean="0">
                <a:cs typeface="Arial" pitchFamily="34" charset="0"/>
              </a:rPr>
              <a:t>II Pet. 3:16</a:t>
            </a:r>
            <a:r>
              <a:rPr lang="en-US" sz="2800" smtClean="0">
                <a:cs typeface="Arial" pitchFamily="34" charset="0"/>
              </a:rPr>
              <a:t>, “…</a:t>
            </a:r>
            <a:r>
              <a:rPr lang="it-IT" sz="2800" smtClean="0"/>
              <a:t>e questo egli fa in tutte le sue lettere, in cui tratta di questi argomenti. In esse ci sono alcune cose difficili a capirsi, che gli uomini ignoranti e instabili travisano a loro perdizione come anche le altre Scritture.</a:t>
            </a:r>
            <a:r>
              <a:rPr lang="en-US" sz="2800" smtClean="0">
                <a:cs typeface="Arial" pitchFamily="34" charset="0"/>
              </a:rPr>
              <a:t>”</a:t>
            </a:r>
            <a:endParaRPr lang="en-US" sz="2800" smtClean="0"/>
          </a:p>
        </p:txBody>
      </p:sp>
      <p:sp>
        <p:nvSpPr>
          <p:cNvPr id="2765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8B0E38-7572-48A8-A776-523FE4DC70E9}" type="slidenum">
              <a:rPr lang="en-US" smtClean="0"/>
              <a:pPr/>
              <a:t>25</a:t>
            </a:fld>
            <a:endParaRPr lang="en-US" sz="140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" y="642938"/>
            <a:ext cx="8786813" cy="1033462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it-IT" b="1" smtClean="0"/>
              <a:t>L'insegnamento di Cristo sull’Antico Testamento</a:t>
            </a:r>
            <a:endParaRPr lang="en-US" b="1" smtClean="0"/>
          </a:p>
        </p:txBody>
      </p:sp>
      <p:sp>
        <p:nvSpPr>
          <p:cNvPr id="28676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1928813"/>
            <a:ext cx="8181975" cy="446246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it-IT" sz="2800" smtClean="0">
                <a:cs typeface="Arial" pitchFamily="34" charset="0"/>
              </a:rPr>
              <a:t>La credibilità di Gesù è fuori discussione</a:t>
            </a:r>
            <a:endParaRPr lang="en-US" sz="2800" smtClean="0">
              <a:cs typeface="Arial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Arial" pitchFamily="34" charset="0"/>
              </a:rPr>
              <a:t>Gesù </a:t>
            </a:r>
            <a:r>
              <a:rPr lang="en-US" sz="2800" smtClean="0">
                <a:cs typeface="Arial" pitchFamily="34" charset="0"/>
              </a:rPr>
              <a:t>considerava tutto l’A.T. (quello che i giudei suoi contemporanei chiamavano “la Legge e i Profeti”) come la ispirata Parola di Dio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800" b="1" smtClean="0">
                <a:cs typeface="Arial" pitchFamily="34" charset="0"/>
              </a:rPr>
              <a:t>Matt. 5:17-18:</a:t>
            </a:r>
            <a:r>
              <a:rPr lang="en-US" sz="2800" smtClean="0">
                <a:cs typeface="Arial" pitchFamily="34" charset="0"/>
              </a:rPr>
              <a:t> “</a:t>
            </a:r>
            <a:r>
              <a:rPr lang="it-IT" sz="2800" smtClean="0"/>
              <a:t>Non pensate che io sia venuto per abolire la legge o i profeti; io sono venuto non per abolire ma per portare a compimento.  Poiché in verità vi dico: finché non siano passati il cielo e la terra, neppure un iota o un apice della legge passerà senza che tutto sia adempiuto.</a:t>
            </a:r>
            <a:r>
              <a:rPr lang="en-US" sz="2800" smtClean="0">
                <a:cs typeface="Arial" pitchFamily="34" charset="0"/>
              </a:rPr>
              <a:t>”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  <p:sp>
        <p:nvSpPr>
          <p:cNvPr id="2867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D391AD-263E-4F7E-8004-9CE1CCFB3DFF}" type="slidenum">
              <a:rPr lang="en-US" smtClean="0"/>
              <a:pPr/>
              <a:t>26</a:t>
            </a:fld>
            <a:endParaRPr lang="en-US" sz="140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14313"/>
            <a:ext cx="7772400" cy="13858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b="1" smtClean="0"/>
              <a:t>L'insegnamento di Cristo sull’Antico Testamento </a:t>
            </a:r>
            <a:r>
              <a:rPr lang="en-US" b="1" smtClean="0"/>
              <a:t>– 2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76200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smtClean="0">
                <a:cs typeface="Arial" pitchFamily="34" charset="0"/>
              </a:rPr>
              <a:t>Matt. 15:3-4:</a:t>
            </a:r>
            <a:r>
              <a:rPr lang="en-US" sz="2800" smtClean="0">
                <a:cs typeface="Arial" pitchFamily="34" charset="0"/>
              </a:rPr>
              <a:t> “</a:t>
            </a:r>
            <a:r>
              <a:rPr lang="it-IT" sz="2800" smtClean="0"/>
              <a:t>Ma egli rispose loro: «E voi, perché trasgredite il comandamento di Dio a motivo della vostra tradizione?  Dio, infatti, ha detto: "</a:t>
            </a:r>
            <a:r>
              <a:rPr lang="it-IT" sz="2800" i="1" smtClean="0"/>
              <a:t>Onora tuo padre e tua madre</a:t>
            </a:r>
            <a:r>
              <a:rPr lang="it-IT" sz="2800" smtClean="0"/>
              <a:t>"; e: "</a:t>
            </a:r>
            <a:r>
              <a:rPr lang="it-IT" sz="2800" i="1" smtClean="0"/>
              <a:t>Chi maledice padre o madre sia punito con la morte</a:t>
            </a:r>
            <a:r>
              <a:rPr lang="it-IT" sz="2800" smtClean="0"/>
              <a:t>“…</a:t>
            </a:r>
            <a:r>
              <a:rPr lang="en-US" sz="2800" smtClean="0">
                <a:cs typeface="Arial" pitchFamily="34" charset="0"/>
              </a:rPr>
              <a:t> [</a:t>
            </a:r>
            <a:r>
              <a:rPr lang="en-US" sz="2800" b="1" smtClean="0">
                <a:cs typeface="Arial" pitchFamily="34" charset="0"/>
              </a:rPr>
              <a:t>Es. 21:17</a:t>
            </a:r>
            <a:r>
              <a:rPr lang="en-US" sz="2800" smtClean="0">
                <a:cs typeface="Arial" pitchFamily="34" charset="0"/>
              </a:rPr>
              <a:t>]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800" b="1" smtClean="0">
                <a:cs typeface="Arial" pitchFamily="34" charset="0"/>
              </a:rPr>
              <a:t>Matt. 22:31-32:</a:t>
            </a:r>
            <a:r>
              <a:rPr lang="en-US" sz="2800" smtClean="0">
                <a:cs typeface="Arial" pitchFamily="34" charset="0"/>
              </a:rPr>
              <a:t> “</a:t>
            </a:r>
            <a:r>
              <a:rPr lang="it-IT" sz="2800" smtClean="0"/>
              <a:t>Quanto poi alla risurrezione dei morti, non avete letto quello che vi è stato detto da Dio:  "</a:t>
            </a:r>
            <a:r>
              <a:rPr lang="it-IT" sz="2800" i="1" smtClean="0"/>
              <a:t>Io sono il Dio d'Abraamo, il Dio d'Isacco e il Dio di Giacobbe</a:t>
            </a:r>
            <a:r>
              <a:rPr lang="it-IT" sz="2800" smtClean="0"/>
              <a:t>?.</a:t>
            </a:r>
            <a:r>
              <a:rPr lang="en-US" sz="2800" smtClean="0">
                <a:cs typeface="Arial" pitchFamily="34" charset="0"/>
              </a:rPr>
              <a:t> … ” [</a:t>
            </a:r>
            <a:r>
              <a:rPr lang="en-US" sz="2800" b="1" smtClean="0">
                <a:cs typeface="Arial" pitchFamily="34" charset="0"/>
              </a:rPr>
              <a:t>Es. 3:6</a:t>
            </a:r>
            <a:r>
              <a:rPr lang="en-US" sz="2800" smtClean="0">
                <a:cs typeface="Arial" pitchFamily="34" charset="0"/>
              </a:rPr>
              <a:t>]</a:t>
            </a:r>
            <a:endParaRPr lang="en-US" sz="2800" smtClean="0"/>
          </a:p>
        </p:txBody>
      </p:sp>
      <p:sp>
        <p:nvSpPr>
          <p:cNvPr id="2969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D3E46D-16AE-47A9-B6C7-5FA558DD2AE6}" type="slidenum">
              <a:rPr lang="en-US" smtClean="0"/>
              <a:pPr/>
              <a:t>27</a:t>
            </a:fld>
            <a:endParaRPr lang="en-US" sz="140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b="1" smtClean="0"/>
              <a:t>L'insegnamento di Cristo sull’Antico Testamento </a:t>
            </a:r>
            <a:r>
              <a:rPr lang="en-US" b="1" smtClean="0"/>
              <a:t>– 3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idx="1"/>
          </p:nvPr>
        </p:nvSpPr>
        <p:spPr>
          <a:xfrm>
            <a:off x="1000125" y="1714500"/>
            <a:ext cx="7086600" cy="474503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b="1" smtClean="0">
                <a:cs typeface="Arial" pitchFamily="34" charset="0"/>
              </a:rPr>
              <a:t>Marco 12:36:</a:t>
            </a:r>
            <a:r>
              <a:rPr lang="en-US" sz="2800" smtClean="0">
                <a:cs typeface="Arial" pitchFamily="34" charset="0"/>
              </a:rPr>
              <a:t> “</a:t>
            </a:r>
            <a:r>
              <a:rPr lang="it-IT" sz="2800" smtClean="0"/>
              <a:t>Davide stesso disse per lo Spirito Santo: "</a:t>
            </a:r>
            <a:r>
              <a:rPr lang="it-IT" sz="2800" i="1" smtClean="0"/>
              <a:t>Il SIGNORE ha detto al mio Signore: 'Siedi alla mia destra, finché io abbia messo i tuoi nemici sotto i tuoi piedi</a:t>
            </a:r>
            <a:r>
              <a:rPr lang="it-IT" sz="2800" smtClean="0"/>
              <a:t>'".</a:t>
            </a:r>
            <a:br>
              <a:rPr lang="it-IT" sz="2800" smtClean="0"/>
            </a:br>
            <a:r>
              <a:rPr lang="en-US" sz="2800" smtClean="0">
                <a:cs typeface="Arial" pitchFamily="34" charset="0"/>
              </a:rPr>
              <a:t>[</a:t>
            </a:r>
            <a:r>
              <a:rPr lang="en-US" sz="2800" b="1" smtClean="0">
                <a:cs typeface="Arial" pitchFamily="34" charset="0"/>
              </a:rPr>
              <a:t>Ps. 110:1</a:t>
            </a:r>
            <a:r>
              <a:rPr lang="en-US" sz="2800" smtClean="0">
                <a:cs typeface="Arial" pitchFamily="34" charset="0"/>
              </a:rPr>
              <a:t>]</a:t>
            </a:r>
          </a:p>
          <a:p>
            <a:pPr eaLnBrk="1" hangingPunct="1"/>
            <a:r>
              <a:rPr lang="en-US" sz="2800" smtClean="0">
                <a:cs typeface="Arial" pitchFamily="34" charset="0"/>
              </a:rPr>
              <a:t>Vedi </a:t>
            </a:r>
            <a:r>
              <a:rPr lang="en-US" sz="2800" b="1" smtClean="0">
                <a:cs typeface="Arial" pitchFamily="34" charset="0"/>
              </a:rPr>
              <a:t>Eb. 1:13:</a:t>
            </a:r>
            <a:r>
              <a:rPr lang="en-US" sz="2800" smtClean="0">
                <a:cs typeface="Arial" pitchFamily="34" charset="0"/>
              </a:rPr>
              <a:t> “</a:t>
            </a:r>
            <a:r>
              <a:rPr lang="it-IT" sz="2800" smtClean="0"/>
              <a:t>E a quale degli angeli disse mai: «</a:t>
            </a:r>
            <a:r>
              <a:rPr lang="it-IT" sz="2800" i="1" smtClean="0"/>
              <a:t>Siedi alla mia destra finché abbia posto i tuoi nemici come sgabello dei tuoi piedi</a:t>
            </a:r>
            <a:r>
              <a:rPr lang="it-IT" sz="2800" smtClean="0"/>
              <a:t>»? </a:t>
            </a:r>
            <a:r>
              <a:rPr lang="en-US" sz="2800" smtClean="0">
                <a:cs typeface="Arial" pitchFamily="34" charset="0"/>
              </a:rPr>
              <a:t>"?</a:t>
            </a:r>
          </a:p>
          <a:p>
            <a:pPr eaLnBrk="1" hangingPunct="1"/>
            <a:r>
              <a:rPr lang="en-US" sz="2800" smtClean="0">
                <a:cs typeface="Arial" pitchFamily="34" charset="0"/>
              </a:rPr>
              <a:t>In </a:t>
            </a:r>
            <a:r>
              <a:rPr lang="en-US" sz="2800" b="1" smtClean="0">
                <a:cs typeface="Arial" pitchFamily="34" charset="0"/>
              </a:rPr>
              <a:t>Giov. 10:35</a:t>
            </a:r>
            <a:r>
              <a:rPr lang="en-US" sz="2800" smtClean="0">
                <a:cs typeface="Arial" pitchFamily="34" charset="0"/>
              </a:rPr>
              <a:t>, Gesù disse: “</a:t>
            </a:r>
            <a:r>
              <a:rPr lang="it-IT" sz="2800" smtClean="0"/>
              <a:t>e la Scrittura non può essere annullata</a:t>
            </a:r>
            <a:r>
              <a:rPr lang="en-US" sz="2800" smtClean="0">
                <a:cs typeface="Arial" pitchFamily="34" charset="0"/>
              </a:rPr>
              <a:t>.” </a:t>
            </a:r>
          </a:p>
        </p:txBody>
      </p:sp>
      <p:sp>
        <p:nvSpPr>
          <p:cNvPr id="3072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ED62F1-F401-457D-AD93-7F82BBEF7A5E}" type="slidenum">
              <a:rPr lang="en-US" smtClean="0"/>
              <a:pPr/>
              <a:t>28</a:t>
            </a:fld>
            <a:endParaRPr lang="en-US" sz="140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b="1" smtClean="0"/>
              <a:t>L'insegnamento di Cristo sull’Antico Testamento </a:t>
            </a:r>
            <a:r>
              <a:rPr lang="en-US" b="1" smtClean="0"/>
              <a:t>– 4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981200"/>
            <a:ext cx="7543800" cy="4235450"/>
          </a:xfrm>
        </p:spPr>
        <p:txBody>
          <a:bodyPr>
            <a:normAutofit fontScale="92500"/>
          </a:bodyPr>
          <a:lstStyle/>
          <a:p>
            <a:pPr algn="just" eaLnBrk="1" hangingPunct="1"/>
            <a:r>
              <a:rPr lang="it-IT" sz="2800" smtClean="0">
                <a:cs typeface="Arial" pitchFamily="34" charset="0"/>
              </a:rPr>
              <a:t>Egli definisce gli scrittori dell’A.T. </a:t>
            </a:r>
            <a:r>
              <a:rPr lang="it-IT" sz="2800" i="1" smtClean="0">
                <a:cs typeface="Arial" pitchFamily="34" charset="0"/>
              </a:rPr>
              <a:t>profeti</a:t>
            </a:r>
            <a:r>
              <a:rPr lang="it-IT" sz="2800" smtClean="0">
                <a:cs typeface="Arial" pitchFamily="34" charset="0"/>
              </a:rPr>
              <a:t>, cioè annunciatori della verità di Dio. </a:t>
            </a:r>
            <a:r>
              <a:rPr lang="en-US" sz="2800" b="1" smtClean="0">
                <a:cs typeface="Arial" pitchFamily="34" charset="0"/>
              </a:rPr>
              <a:t>Matt. 11:13</a:t>
            </a:r>
            <a:r>
              <a:rPr lang="en-US" sz="2800" smtClean="0">
                <a:cs typeface="Arial" pitchFamily="34" charset="0"/>
              </a:rPr>
              <a:t>, “</a:t>
            </a:r>
            <a:r>
              <a:rPr lang="it-IT" sz="2800" smtClean="0"/>
              <a:t>Poiché tutti i profeti e la legge hanno profetizzato fino a Giovanni.</a:t>
            </a:r>
            <a:r>
              <a:rPr lang="en-US" sz="2800" smtClean="0">
                <a:cs typeface="Arial" pitchFamily="34" charset="0"/>
              </a:rPr>
              <a:t>”</a:t>
            </a:r>
          </a:p>
          <a:p>
            <a:pPr eaLnBrk="1" hangingPunct="1"/>
            <a:r>
              <a:rPr lang="en-US" sz="2800" b="1" smtClean="0">
                <a:cs typeface="Arial" pitchFamily="34" charset="0"/>
              </a:rPr>
              <a:t>Matt. 24:15-16: </a:t>
            </a:r>
            <a:r>
              <a:rPr lang="en-US" sz="2800" smtClean="0">
                <a:cs typeface="Arial" pitchFamily="34" charset="0"/>
              </a:rPr>
              <a:t>“</a:t>
            </a:r>
            <a:r>
              <a:rPr lang="it-IT" sz="2800" smtClean="0"/>
              <a:t>Quando dunque vedrete </a:t>
            </a:r>
            <a:r>
              <a:rPr lang="it-IT" sz="2800" i="1" smtClean="0"/>
              <a:t>l'abominazione della desolazione</a:t>
            </a:r>
            <a:r>
              <a:rPr lang="it-IT" sz="2800" smtClean="0"/>
              <a:t>, della quale ha parlato il profeta Daniele, </a:t>
            </a:r>
            <a:r>
              <a:rPr lang="it-IT" sz="2800" i="1" smtClean="0"/>
              <a:t>posta in luogo santo</a:t>
            </a:r>
            <a:r>
              <a:rPr lang="it-IT" sz="2800" smtClean="0"/>
              <a:t> (chi legge faccia attenzione!),  allora quelli che saranno nella Giudea, fuggano ai monti</a:t>
            </a:r>
            <a:r>
              <a:rPr lang="en-US" sz="2800" smtClean="0">
                <a:cs typeface="Arial" pitchFamily="34" charset="0"/>
              </a:rPr>
              <a:t>” [</a:t>
            </a:r>
            <a:r>
              <a:rPr lang="en-US" sz="2800" b="1" smtClean="0">
                <a:cs typeface="Arial" pitchFamily="34" charset="0"/>
              </a:rPr>
              <a:t>Dan. 11:31; 12:11</a:t>
            </a:r>
            <a:r>
              <a:rPr lang="en-US" sz="2800" smtClean="0">
                <a:cs typeface="Arial" pitchFamily="34" charset="0"/>
              </a:rPr>
              <a:t>]</a:t>
            </a:r>
            <a:endParaRPr lang="en-US" sz="2800" smtClean="0"/>
          </a:p>
        </p:txBody>
      </p:sp>
      <p:sp>
        <p:nvSpPr>
          <p:cNvPr id="3174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623D05-EC33-4A39-AFF9-E4CDC77C89E3}" type="slidenum">
              <a:rPr lang="en-US" smtClean="0"/>
              <a:pPr/>
              <a:t>29</a:t>
            </a:fld>
            <a:endParaRPr lang="en-US" sz="14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2111375" y="914400"/>
            <a:ext cx="4332288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Introduzione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1752600"/>
            <a:ext cx="8501062" cy="47482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spc="-150" dirty="0" err="1" smtClean="0">
                <a:latin typeface="Bookman Old Style" pitchFamily="18" charset="0"/>
              </a:rPr>
              <a:t>Da</a:t>
            </a:r>
            <a:r>
              <a:rPr lang="en-US" sz="2800" spc="-150" dirty="0" smtClean="0">
                <a:latin typeface="Bookman Old Style" pitchFamily="18" charset="0"/>
              </a:rPr>
              <a:t> </a:t>
            </a:r>
            <a:r>
              <a:rPr lang="en-US" sz="2800" spc="-150" dirty="0" err="1" smtClean="0">
                <a:latin typeface="Bookman Old Style" pitchFamily="18" charset="0"/>
              </a:rPr>
              <a:t>cosa</a:t>
            </a:r>
            <a:r>
              <a:rPr lang="en-US" sz="2800" spc="-150" dirty="0" smtClean="0">
                <a:latin typeface="Bookman Old Style" pitchFamily="18" charset="0"/>
              </a:rPr>
              <a:t> </a:t>
            </a:r>
            <a:r>
              <a:rPr lang="en-US" sz="2800" spc="-150" dirty="0" err="1" smtClean="0">
                <a:latin typeface="Bookman Old Style" pitchFamily="18" charset="0"/>
              </a:rPr>
              <a:t>sappiamo</a:t>
            </a:r>
            <a:r>
              <a:rPr lang="en-US" sz="2800" spc="-150" dirty="0" smtClean="0">
                <a:latin typeface="Bookman Old Style" pitchFamily="18" charset="0"/>
              </a:rPr>
              <a:t> </a:t>
            </a:r>
            <a:r>
              <a:rPr lang="en-US" sz="2800" spc="-150" dirty="0" err="1" smtClean="0">
                <a:latin typeface="Bookman Old Style" pitchFamily="18" charset="0"/>
              </a:rPr>
              <a:t>che</a:t>
            </a:r>
            <a:r>
              <a:rPr lang="en-US" sz="2800" spc="-150" dirty="0" smtClean="0">
                <a:latin typeface="Bookman Old Style" pitchFamily="18" charset="0"/>
              </a:rPr>
              <a:t> è </a:t>
            </a:r>
            <a:r>
              <a:rPr lang="en-US" sz="2800" spc="-150" dirty="0" err="1" smtClean="0">
                <a:latin typeface="Bookman Old Style" pitchFamily="18" charset="0"/>
              </a:rPr>
              <a:t>Dio</a:t>
            </a:r>
            <a:r>
              <a:rPr lang="en-US" sz="2800" spc="-150" dirty="0" smtClean="0">
                <a:latin typeface="Bookman Old Style" pitchFamily="18" charset="0"/>
              </a:rPr>
              <a:t> a </a:t>
            </a:r>
            <a:r>
              <a:rPr lang="en-US" sz="2800" spc="-150" dirty="0" err="1" smtClean="0">
                <a:latin typeface="Bookman Old Style" pitchFamily="18" charset="0"/>
              </a:rPr>
              <a:t>parlare</a:t>
            </a:r>
            <a:r>
              <a:rPr lang="en-US" sz="2800" spc="-150" dirty="0" smtClean="0">
                <a:latin typeface="Bookman Old Style" pitchFamily="18" charset="0"/>
              </a:rPr>
              <a:t> </a:t>
            </a:r>
            <a:r>
              <a:rPr lang="en-US" sz="2800" spc="-150" dirty="0" err="1" smtClean="0">
                <a:latin typeface="Bookman Old Style" pitchFamily="18" charset="0"/>
              </a:rPr>
              <a:t>nella</a:t>
            </a:r>
            <a:r>
              <a:rPr lang="en-US" sz="2800" spc="-150" dirty="0" smtClean="0">
                <a:latin typeface="Bookman Old Style" pitchFamily="18" charset="0"/>
              </a:rPr>
              <a:t> </a:t>
            </a:r>
            <a:r>
              <a:rPr lang="en-US" sz="2800" spc="-150" dirty="0" err="1" smtClean="0">
                <a:latin typeface="Bookman Old Style" pitchFamily="18" charset="0"/>
              </a:rPr>
              <a:t>Bibbia</a:t>
            </a:r>
            <a:r>
              <a:rPr lang="en-US" sz="2800" spc="-150" dirty="0" smtClean="0">
                <a:latin typeface="Bookman Old Style" pitchFamily="18" charset="0"/>
              </a:rPr>
              <a:t>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pc="-150" dirty="0" smtClean="0">
                <a:latin typeface="Bookman Old Style" pitchFamily="18" charset="0"/>
              </a:rPr>
              <a:t>La </a:t>
            </a:r>
            <a:r>
              <a:rPr lang="en-US" sz="2800" spc="-150" dirty="0" err="1" smtClean="0">
                <a:latin typeface="Bookman Old Style" pitchFamily="18" charset="0"/>
              </a:rPr>
              <a:t>Bibbia</a:t>
            </a:r>
            <a:r>
              <a:rPr lang="en-US" sz="2800" spc="-150" dirty="0" smtClean="0">
                <a:latin typeface="Bookman Old Style" pitchFamily="18" charset="0"/>
              </a:rPr>
              <a:t> non è </a:t>
            </a:r>
            <a:r>
              <a:rPr lang="en-US" sz="2800" spc="-150" dirty="0" err="1" smtClean="0">
                <a:latin typeface="Bookman Old Style" pitchFamily="18" charset="0"/>
              </a:rPr>
              <a:t>uno</a:t>
            </a:r>
            <a:r>
              <a:rPr lang="en-US" sz="2800" spc="-150" dirty="0" smtClean="0">
                <a:latin typeface="Bookman Old Style" pitchFamily="18" charset="0"/>
              </a:rPr>
              <a:t> </a:t>
            </a:r>
            <a:r>
              <a:rPr lang="en-US" sz="2800" spc="-150" dirty="0" err="1" smtClean="0">
                <a:latin typeface="Bookman Old Style" pitchFamily="18" charset="0"/>
              </a:rPr>
              <a:t>dei</a:t>
            </a:r>
            <a:r>
              <a:rPr lang="en-US" sz="2800" spc="-150" dirty="0" smtClean="0">
                <a:latin typeface="Bookman Old Style" pitchFamily="18" charset="0"/>
              </a:rPr>
              <a:t> </a:t>
            </a:r>
            <a:r>
              <a:rPr lang="en-US" sz="2800" spc="-150" dirty="0" err="1" smtClean="0">
                <a:latin typeface="Bookman Old Style" pitchFamily="18" charset="0"/>
              </a:rPr>
              <a:t>tanti</a:t>
            </a:r>
            <a:r>
              <a:rPr lang="en-US" sz="2800" spc="-150" dirty="0" smtClean="0">
                <a:latin typeface="Bookman Old Style" pitchFamily="18" charset="0"/>
              </a:rPr>
              <a:t> </a:t>
            </a:r>
            <a:r>
              <a:rPr lang="en-US" sz="2800" spc="-150" dirty="0" err="1" smtClean="0">
                <a:latin typeface="Bookman Old Style" pitchFamily="18" charset="0"/>
              </a:rPr>
              <a:t>libri</a:t>
            </a:r>
            <a:r>
              <a:rPr lang="en-US" sz="2800" spc="-150" dirty="0" smtClean="0">
                <a:latin typeface="Bookman Old Style" pitchFamily="18" charset="0"/>
              </a:rPr>
              <a:t> </a:t>
            </a:r>
            <a:r>
              <a:rPr lang="en-US" sz="2800" spc="-150" dirty="0" err="1" smtClean="0">
                <a:latin typeface="Bookman Old Style" pitchFamily="18" charset="0"/>
              </a:rPr>
              <a:t>religiosi</a:t>
            </a:r>
            <a:r>
              <a:rPr lang="en-US" sz="2800" spc="-150" dirty="0" smtClean="0">
                <a:latin typeface="Bookman Old Style" pitchFamily="18" charset="0"/>
              </a:rPr>
              <a:t>?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800" b="1" dirty="0" smtClean="0"/>
              <a:t>2 Tim. 3:16</a:t>
            </a:r>
            <a:r>
              <a:rPr lang="en-US" sz="2800" dirty="0" smtClean="0"/>
              <a:t>, </a:t>
            </a:r>
            <a:r>
              <a:rPr lang="en-US" sz="2800" i="1" spc="-150" dirty="0" smtClean="0">
                <a:latin typeface="Bookman Old Style" pitchFamily="18" charset="0"/>
              </a:rPr>
              <a:t>“</a:t>
            </a:r>
            <a:r>
              <a:rPr lang="it-IT" sz="2800" i="1" spc="-150" dirty="0" smtClean="0">
                <a:latin typeface="Bookman Old Style" pitchFamily="18" charset="0"/>
              </a:rPr>
              <a:t>Ogni Scrittura è ispirata da Dio e utile a insegnare, a riprendere, a correggere, a educare alla giustizia</a:t>
            </a:r>
            <a:r>
              <a:rPr lang="en-US" sz="2800" i="1" spc="-150" dirty="0" smtClean="0">
                <a:latin typeface="Bookman Old Style" pitchFamily="18" charset="0"/>
              </a:rPr>
              <a:t>”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800" b="1" dirty="0" err="1" smtClean="0"/>
              <a:t>Eb</a:t>
            </a:r>
            <a:r>
              <a:rPr lang="en-US" sz="2800" b="1" dirty="0" smtClean="0"/>
              <a:t>. 1:1-2</a:t>
            </a:r>
            <a:r>
              <a:rPr lang="en-US" sz="2800" dirty="0" smtClean="0"/>
              <a:t>, </a:t>
            </a:r>
            <a:r>
              <a:rPr lang="en-US" sz="2800" i="1" spc="-150" dirty="0" smtClean="0">
                <a:latin typeface="Bookman Old Style" pitchFamily="18" charset="0"/>
              </a:rPr>
              <a:t>“</a:t>
            </a:r>
            <a:r>
              <a:rPr lang="it-IT" sz="2800" i="1" spc="-150" dirty="0" smtClean="0">
                <a:latin typeface="Bookman Old Style" pitchFamily="18" charset="0"/>
              </a:rPr>
              <a:t>Dio, dopo aver parlato anticamente molte volte e in molte maniere ai padri per mezzo dei profeti, in questi ultimi giorni ha parlato a noi per mezzo del Figlio, che egli ha costituito erede di tutte le cose, mediante il quale ha pure creato i mondi</a:t>
            </a:r>
            <a:r>
              <a:rPr lang="en-US" sz="2800" i="1" spc="-150" dirty="0" smtClean="0">
                <a:latin typeface="Bookman Old Style" pitchFamily="18" charset="0"/>
              </a:rPr>
              <a:t>”</a:t>
            </a:r>
          </a:p>
        </p:txBody>
      </p:sp>
      <p:sp>
        <p:nvSpPr>
          <p:cNvPr id="512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26AC68-2611-4158-8901-EB55BC11621B}" type="slidenum">
              <a:rPr lang="en-US" smtClean="0"/>
              <a:pPr/>
              <a:t>3</a:t>
            </a:fld>
            <a:endParaRPr 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5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smtClean="0"/>
              <a:t>L'insegnamento di Cristo sull’Antico Testamento </a:t>
            </a:r>
            <a:r>
              <a:rPr lang="en-US" b="1" smtClean="0"/>
              <a:t>– 5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7620000" cy="4376738"/>
          </a:xfrm>
        </p:spPr>
        <p:txBody>
          <a:bodyPr/>
          <a:lstStyle/>
          <a:p>
            <a:pPr eaLnBrk="1" hangingPunct="1"/>
            <a:r>
              <a:rPr lang="en-US" sz="2800" b="1" smtClean="0">
                <a:cs typeface="Arial" pitchFamily="34" charset="0"/>
              </a:rPr>
              <a:t>Matt. 12:39</a:t>
            </a:r>
            <a:r>
              <a:rPr lang="en-US" sz="2800" smtClean="0">
                <a:cs typeface="Arial" pitchFamily="34" charset="0"/>
              </a:rPr>
              <a:t>:“</a:t>
            </a:r>
            <a:r>
              <a:rPr lang="it-IT" sz="2800" smtClean="0"/>
              <a:t>Ma egli rispose loro: «Questa generazione malvagia e adultera chiede un segno; e segno non le sarà dato, tranne il segno del profeta Giona.</a:t>
            </a:r>
            <a:r>
              <a:rPr lang="en-US" sz="2800" smtClean="0">
                <a:cs typeface="Arial" pitchFamily="34" charset="0"/>
              </a:rPr>
              <a:t>”</a:t>
            </a:r>
          </a:p>
          <a:p>
            <a:r>
              <a:rPr lang="en-US" sz="2800" b="1" smtClean="0">
                <a:cs typeface="Arial" pitchFamily="34" charset="0"/>
              </a:rPr>
              <a:t>Matt. 22:40:</a:t>
            </a:r>
            <a:r>
              <a:rPr lang="en-US" sz="2800" smtClean="0">
                <a:cs typeface="Arial" pitchFamily="34" charset="0"/>
              </a:rPr>
              <a:t> "</a:t>
            </a:r>
            <a:r>
              <a:rPr lang="it-IT" sz="2800" smtClean="0"/>
              <a:t> Da questi due comandamenti dipendono tutta la legge e i profeti».</a:t>
            </a:r>
            <a:endParaRPr lang="en-US" sz="2800" smtClean="0">
              <a:cs typeface="Arial" pitchFamily="34" charset="0"/>
            </a:endParaRPr>
          </a:p>
          <a:p>
            <a:pPr eaLnBrk="1" hangingPunct="1"/>
            <a:r>
              <a:rPr lang="en-US" sz="2800" b="1" smtClean="0">
                <a:cs typeface="Arial" pitchFamily="34" charset="0"/>
              </a:rPr>
              <a:t>Matt. 26:56:</a:t>
            </a:r>
            <a:r>
              <a:rPr lang="en-US" sz="2800" smtClean="0">
                <a:cs typeface="Arial" pitchFamily="34" charset="0"/>
              </a:rPr>
              <a:t> "</a:t>
            </a:r>
            <a:r>
              <a:rPr lang="it-IT" sz="2800" smtClean="0"/>
              <a:t> ma tutto questo è avvenuto affinché si adempissero le Scritture dei profeti».</a:t>
            </a:r>
            <a:endParaRPr lang="en-US" sz="2800" smtClean="0">
              <a:cs typeface="Arial" pitchFamily="34" charset="0"/>
            </a:endParaRPr>
          </a:p>
        </p:txBody>
      </p:sp>
      <p:sp>
        <p:nvSpPr>
          <p:cNvPr id="3277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BC58C8-B443-4FF3-8ABF-6044F9E806E2}" type="slidenum">
              <a:rPr lang="en-US" smtClean="0"/>
              <a:pPr/>
              <a:t>30</a:t>
            </a:fld>
            <a:endParaRPr lang="en-US" sz="140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smtClean="0"/>
              <a:t>L'insegnamento di Cristo sull’Antico Testamento </a:t>
            </a:r>
            <a:r>
              <a:rPr lang="en-US" b="1" smtClean="0"/>
              <a:t>– 6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828800"/>
            <a:ext cx="7772400" cy="44640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b="1" smtClean="0">
                <a:cs typeface="Arial" pitchFamily="34" charset="0"/>
              </a:rPr>
              <a:t>Luca 16:16-17:</a:t>
            </a:r>
            <a:r>
              <a:rPr lang="en-US" sz="2600" smtClean="0">
                <a:cs typeface="Arial" pitchFamily="34" charset="0"/>
              </a:rPr>
              <a:t> “</a:t>
            </a:r>
            <a:r>
              <a:rPr lang="it-IT" sz="2800" smtClean="0"/>
              <a:t>La legge e i profeti hanno durato fino a Giovanni; da quel tempo è annunciata la buona notizia del regno di Dio, e ciascuno vi entra a forza.  È più facile che passino cielo e terra, anziché cada un solo apice della legge.</a:t>
            </a:r>
            <a:r>
              <a:rPr lang="en-US" sz="2600" smtClean="0">
                <a:cs typeface="Arial" pitchFamily="34" charset="0"/>
              </a:rPr>
              <a:t>”</a:t>
            </a:r>
          </a:p>
          <a:p>
            <a:r>
              <a:rPr lang="en-US" sz="2600" b="1" smtClean="0">
                <a:cs typeface="Arial" pitchFamily="34" charset="0"/>
              </a:rPr>
              <a:t>Luca 16:31</a:t>
            </a:r>
            <a:r>
              <a:rPr lang="en-US" sz="2600" smtClean="0">
                <a:cs typeface="Arial" pitchFamily="34" charset="0"/>
              </a:rPr>
              <a:t>, “</a:t>
            </a:r>
            <a:r>
              <a:rPr lang="it-IT" sz="2800" smtClean="0"/>
              <a:t>Abraamo rispose: "Se non ascoltano Mosè e i profeti, non si lasceranno persuadere neppure se uno dei morti risuscita"».</a:t>
            </a:r>
            <a:endParaRPr lang="en-US" sz="2600" smtClean="0"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600" b="1" smtClean="0">
                <a:cs typeface="Arial" pitchFamily="34" charset="0"/>
              </a:rPr>
              <a:t>Giov. 6:45:</a:t>
            </a:r>
            <a:r>
              <a:rPr lang="en-US" sz="2600" smtClean="0">
                <a:cs typeface="Arial" pitchFamily="34" charset="0"/>
              </a:rPr>
              <a:t> “"</a:t>
            </a:r>
            <a:r>
              <a:rPr lang="it-IT" sz="2800" smtClean="0"/>
              <a:t> È scritto nei profeti: "</a:t>
            </a:r>
            <a:r>
              <a:rPr lang="it-IT" sz="2800" i="1" smtClean="0"/>
              <a:t>Saranno tutti istruiti da Dio</a:t>
            </a:r>
            <a:r>
              <a:rPr lang="it-IT" sz="2800" smtClean="0"/>
              <a:t>“. Chiunque ha udito il Padre e ha imparato da lui, viene a me.</a:t>
            </a:r>
            <a:r>
              <a:rPr lang="en-US" sz="2600" smtClean="0">
                <a:cs typeface="Arial" pitchFamily="34" charset="0"/>
              </a:rPr>
              <a:t>”</a:t>
            </a:r>
          </a:p>
        </p:txBody>
      </p:sp>
      <p:sp>
        <p:nvSpPr>
          <p:cNvPr id="3379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AE3A3C-73A0-4D74-97B4-5A568CF0EF17}" type="slidenum">
              <a:rPr lang="en-US" smtClean="0"/>
              <a:pPr/>
              <a:t>31</a:t>
            </a:fld>
            <a:endParaRPr lang="en-US" sz="140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b="1" smtClean="0"/>
              <a:t>L'insegnamento di Cristo sull’Antico Testamento </a:t>
            </a:r>
            <a:r>
              <a:rPr lang="en-US" b="1" smtClean="0"/>
              <a:t>– 7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idx="1"/>
          </p:nvPr>
        </p:nvSpPr>
        <p:spPr>
          <a:xfrm>
            <a:off x="857250" y="1643063"/>
            <a:ext cx="77724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b="1" smtClean="0">
                <a:cs typeface="Arial" pitchFamily="34" charset="0"/>
              </a:rPr>
              <a:t>Luca 18:31-33:</a:t>
            </a:r>
            <a:r>
              <a:rPr lang="en-US" sz="2600" smtClean="0">
                <a:cs typeface="Arial" pitchFamily="34" charset="0"/>
              </a:rPr>
              <a:t> “</a:t>
            </a:r>
            <a:r>
              <a:rPr lang="it-IT" sz="2800" smtClean="0"/>
              <a:t>Poi, prese con sé i dodici, e disse loro: «Ecco, noi saliamo a Gerusalemme, e saranno compiute riguardo al Figlio dell'uomo tutte le cose scritte dai profeti; perché egli sarà consegnato ai pagani, e sarà schernito e oltraggiato e gli sputeranno addosso</a:t>
            </a:r>
            <a:r>
              <a:rPr lang="en-US" sz="2600" smtClean="0">
                <a:cs typeface="Arial" pitchFamily="34" charset="0"/>
              </a:rPr>
              <a:t> e, </a:t>
            </a:r>
            <a:r>
              <a:rPr lang="it-IT" sz="2800" smtClean="0"/>
              <a:t>dopo averlo flagellato, lo uccideranno; ma il terzo giorno risusciterà</a:t>
            </a:r>
            <a:r>
              <a:rPr lang="en-US" sz="2600" smtClean="0">
                <a:cs typeface="Arial" pitchFamily="34" charset="0"/>
              </a:rPr>
              <a:t>’"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b="1" smtClean="0">
                <a:cs typeface="Arial" pitchFamily="34" charset="0"/>
              </a:rPr>
              <a:t>Luca 24:44:</a:t>
            </a:r>
            <a:r>
              <a:rPr lang="en-US" sz="2600" smtClean="0">
                <a:cs typeface="Arial" pitchFamily="34" charset="0"/>
              </a:rPr>
              <a:t> “</a:t>
            </a:r>
            <a:r>
              <a:rPr lang="it-IT" sz="2800" smtClean="0"/>
              <a:t>Poi disse loro: «Queste sono le cose che io vi dicevo quand'ero ancora con voi: che si dovevano compiere tutte le cose scritte di me nella legge di Mosè, nei profeti e nei Salmi».</a:t>
            </a:r>
            <a:r>
              <a:rPr lang="en-US" sz="2600" smtClean="0">
                <a:cs typeface="Arial" pitchFamily="34" charset="0"/>
              </a:rPr>
              <a:t>."</a:t>
            </a:r>
            <a:endParaRPr lang="en-US" sz="2600" smtClean="0"/>
          </a:p>
        </p:txBody>
      </p:sp>
      <p:sp>
        <p:nvSpPr>
          <p:cNvPr id="3481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111B07-3509-4EB8-899C-BCAD8AE94E92}" type="slidenum">
              <a:rPr lang="en-US" smtClean="0"/>
              <a:pPr/>
              <a:t>32</a:t>
            </a:fld>
            <a:endParaRPr lang="en-US" sz="140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b="1" smtClean="0"/>
              <a:t>L'insegnamento di Cristo sull’Antico Testamento </a:t>
            </a:r>
            <a:r>
              <a:rPr lang="en-US" b="1" smtClean="0"/>
              <a:t>– 8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7244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it-IT" sz="2800" smtClean="0">
                <a:cs typeface="Arial" pitchFamily="34" charset="0"/>
              </a:rPr>
              <a:t>Gesù accennò ai profeti da Abele a Zaccaria, coprendo così tutto l’A.T.</a:t>
            </a:r>
          </a:p>
          <a:p>
            <a:pPr algn="just" eaLnBrk="1" hangingPunct="1">
              <a:lnSpc>
                <a:spcPct val="90000"/>
              </a:lnSpc>
            </a:pPr>
            <a:r>
              <a:rPr lang="it-IT" sz="2800" smtClean="0">
                <a:cs typeface="Arial" pitchFamily="34" charset="0"/>
              </a:rPr>
              <a:t> </a:t>
            </a:r>
            <a:r>
              <a:rPr lang="en-US" sz="2800" b="1" smtClean="0">
                <a:cs typeface="Arial" pitchFamily="34" charset="0"/>
              </a:rPr>
              <a:t>Luke 11:49-51</a:t>
            </a:r>
            <a:r>
              <a:rPr lang="en-US" sz="2800" smtClean="0">
                <a:cs typeface="Arial" pitchFamily="34" charset="0"/>
              </a:rPr>
              <a:t>, “</a:t>
            </a:r>
            <a:r>
              <a:rPr lang="it-IT" sz="2800" smtClean="0"/>
              <a:t>Per questo la sapienza di Dio ha detto: "Io manderò loro dei profeti e degli apostoli; ne uccideranno alcuni e ne perseguiteranno altri",  affinché del sangue di tutti i profeti sparso fin dall'inizio del mondo sia chiesto conto a questa generazione;  dal sangue di Abele fino al sangue di Zaccaria che fu ucciso tra l'altare e il tempio; sì, vi dico, ne sarà chiesto conto a questa generazione</a:t>
            </a:r>
            <a:r>
              <a:rPr lang="en-US" sz="2800" smtClean="0">
                <a:cs typeface="Arial" pitchFamily="34" charset="0"/>
              </a:rPr>
              <a:t>.’”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Vedi anche </a:t>
            </a:r>
            <a:r>
              <a:rPr lang="en-US" sz="2400" b="1" smtClean="0">
                <a:cs typeface="Arial" pitchFamily="34" charset="0"/>
              </a:rPr>
              <a:t>Matt. 23:31-35</a:t>
            </a:r>
          </a:p>
        </p:txBody>
      </p:sp>
      <p:sp>
        <p:nvSpPr>
          <p:cNvPr id="3584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4DE20B-6971-4560-A11F-5F12DCA35BFD}" type="slidenum">
              <a:rPr lang="en-US" smtClean="0"/>
              <a:pPr/>
              <a:t>33</a:t>
            </a:fld>
            <a:endParaRPr lang="en-US" sz="140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b="1" dirty="0" smtClean="0"/>
              <a:t>L'insegnamento di Cristo sull’Antico Testamento </a:t>
            </a:r>
            <a:r>
              <a:rPr lang="en-US" b="1" dirty="0" smtClean="0"/>
              <a:t>– 9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828800"/>
            <a:ext cx="7848600" cy="44958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b="1" smtClean="0">
                <a:cs typeface="Arial" pitchFamily="34" charset="0"/>
              </a:rPr>
              <a:t>Is. 61:1-2</a:t>
            </a:r>
            <a:r>
              <a:rPr lang="en-US" sz="2400" smtClean="0">
                <a:cs typeface="Arial" pitchFamily="34" charset="0"/>
              </a:rPr>
              <a:t>, “</a:t>
            </a:r>
            <a:r>
              <a:rPr lang="it-IT" sz="2400" smtClean="0"/>
              <a:t>Lo Spirito del Signore, di DIO, è su di me,</a:t>
            </a:r>
            <a:br>
              <a:rPr lang="it-IT" sz="2400" smtClean="0"/>
            </a:br>
            <a:r>
              <a:rPr lang="it-IT" sz="2400" smtClean="0"/>
              <a:t>perché il Signore mi ha unto per recare una buona notizia agli umili; mi ha inviato per fasciare quelli che hanno il cuore spezzato, per proclamare la libertà a quelli che sono schiavi, l'apertura del carcere ai prigionieri,</a:t>
            </a:r>
            <a:br>
              <a:rPr lang="it-IT" sz="2400" smtClean="0"/>
            </a:br>
            <a:r>
              <a:rPr lang="it-IT" sz="2400" smtClean="0"/>
              <a:t> per proclamare l'anno di grazia del Signore, il giorno di vendetta del nostro Dio; per consolare tutti quelli che sono afflitti;</a:t>
            </a:r>
            <a:r>
              <a:rPr lang="en-US" sz="2400" smtClean="0">
                <a:cs typeface="Arial" pitchFamily="34" charset="0"/>
              </a:rPr>
              <a:t>.”  [</a:t>
            </a:r>
            <a:r>
              <a:rPr lang="en-US" sz="2400" b="1" smtClean="0">
                <a:cs typeface="Arial" pitchFamily="34" charset="0"/>
              </a:rPr>
              <a:t>Luca 4:18</a:t>
            </a:r>
            <a:r>
              <a:rPr lang="en-US" sz="2400" smtClean="0">
                <a:cs typeface="Arial" pitchFamily="34" charset="0"/>
              </a:rPr>
              <a:t>]</a:t>
            </a:r>
          </a:p>
          <a:p>
            <a:pPr lvl="1" eaLnBrk="1" hangingPunct="1">
              <a:lnSpc>
                <a:spcPct val="90000"/>
              </a:lnSpc>
            </a:pPr>
            <a:r>
              <a:rPr lang="it-IT" sz="2200" smtClean="0">
                <a:cs typeface="Arial" pitchFamily="34" charset="0"/>
              </a:rPr>
              <a:t>Gesù nella sinagoga lesse questo passo da un rotolo di Isaia vecchio di 800 anni  </a:t>
            </a:r>
            <a:endParaRPr lang="en-US" sz="2200" smtClean="0"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sz="2400" smtClean="0">
                <a:cs typeface="Arial" pitchFamily="34" charset="0"/>
              </a:rPr>
              <a:t>Gesù parlò di se stesso e degli eventi che interessarono la sua vita come di adempimenti della Scrittura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b="1" smtClean="0">
                <a:cs typeface="Arial" pitchFamily="34" charset="0"/>
              </a:rPr>
              <a:t>Luca 4:21</a:t>
            </a:r>
            <a:r>
              <a:rPr lang="en-US" sz="2200" smtClean="0">
                <a:cs typeface="Arial" pitchFamily="34" charset="0"/>
              </a:rPr>
              <a:t>, “</a:t>
            </a:r>
            <a:r>
              <a:rPr lang="it-IT" sz="2400" smtClean="0"/>
              <a:t>Egli prese a dir loro: «Oggi, si è adempiuta questa Scrittura, che voi udite»</a:t>
            </a:r>
            <a:r>
              <a:rPr lang="en-US" sz="2200" smtClean="0">
                <a:cs typeface="Arial" pitchFamily="34" charset="0"/>
              </a:rPr>
              <a:t>.’”</a:t>
            </a:r>
            <a:endParaRPr lang="en-US" sz="2200" smtClean="0"/>
          </a:p>
        </p:txBody>
      </p:sp>
      <p:sp>
        <p:nvSpPr>
          <p:cNvPr id="3686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AB0B2A-B3B0-4333-86BF-6459FB29E05E}" type="slidenum">
              <a:rPr lang="en-US" smtClean="0"/>
              <a:pPr/>
              <a:t>34</a:t>
            </a:fld>
            <a:endParaRPr lang="en-US" sz="140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43000"/>
            <a:ext cx="8001000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b="1" smtClean="0"/>
              <a:t>L'insegnamento di Cristo sull’Antico Testamento </a:t>
            </a:r>
            <a:r>
              <a:rPr lang="en-US" b="1" smtClean="0"/>
              <a:t>– 10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209800"/>
            <a:ext cx="7772400" cy="3352800"/>
          </a:xfrm>
        </p:spPr>
        <p:txBody>
          <a:bodyPr/>
          <a:lstStyle/>
          <a:p>
            <a:pPr eaLnBrk="1" hangingPunct="1"/>
            <a:r>
              <a:rPr lang="it-IT" smtClean="0"/>
              <a:t>In Lui si adempirono le profezie dell’A.T.</a:t>
            </a:r>
          </a:p>
          <a:p>
            <a:pPr eaLnBrk="1" hangingPunct="1"/>
            <a:r>
              <a:rPr lang="it-IT" smtClean="0"/>
              <a:t>La Legge e i Profeti erano fondamentali per le Scritture</a:t>
            </a:r>
          </a:p>
          <a:p>
            <a:pPr eaLnBrk="1" hangingPunct="1"/>
            <a:r>
              <a:rPr lang="en-US" smtClean="0"/>
              <a:t>Gesù era il Messia promesso</a:t>
            </a:r>
          </a:p>
          <a:p>
            <a:pPr eaLnBrk="1" hangingPunct="1"/>
            <a:r>
              <a:rPr lang="en-US" smtClean="0"/>
              <a:t>Le Scritture sono veraci</a:t>
            </a:r>
          </a:p>
          <a:p>
            <a:pPr eaLnBrk="1" hangingPunct="1"/>
            <a:endParaRPr lang="en-US" smtClean="0"/>
          </a:p>
        </p:txBody>
      </p:sp>
      <p:sp>
        <p:nvSpPr>
          <p:cNvPr id="3789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34E9B90-1F48-400A-A179-3786A1258CC2}" type="slidenum">
              <a:rPr lang="en-US" smtClean="0"/>
              <a:pPr/>
              <a:t>35</a:t>
            </a:fld>
            <a:endParaRPr lang="en-US" sz="14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57250" y="928688"/>
            <a:ext cx="7572375" cy="773112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Carattere unico della Bibbia</a:t>
            </a:r>
          </a:p>
        </p:txBody>
      </p:sp>
      <p:sp>
        <p:nvSpPr>
          <p:cNvPr id="614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1FAED4-7ECB-4414-B11C-D0C75493204A}" type="slidenum">
              <a:rPr lang="en-US" smtClean="0"/>
              <a:pPr/>
              <a:t>4</a:t>
            </a:fld>
            <a:endParaRPr lang="en-US" sz="1400" smtClean="0"/>
          </a:p>
        </p:txBody>
      </p:sp>
      <p:graphicFrame>
        <p:nvGraphicFramePr>
          <p:cNvPr id="7" name="Diagramma 6"/>
          <p:cNvGraphicFramePr/>
          <p:nvPr/>
        </p:nvGraphicFramePr>
        <p:xfrm>
          <a:off x="838200" y="1981200"/>
          <a:ext cx="7315200" cy="4235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75" y="914400"/>
            <a:ext cx="7500938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La Bibbia fu scritta…</a:t>
            </a:r>
          </a:p>
        </p:txBody>
      </p:sp>
      <p:sp>
        <p:nvSpPr>
          <p:cNvPr id="7170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3317D0-0E94-4361-B816-92727D576D86}" type="slidenum">
              <a:rPr lang="en-US" smtClean="0"/>
              <a:pPr/>
              <a:t>5</a:t>
            </a:fld>
            <a:endParaRPr lang="en-US" sz="1400" smtClean="0"/>
          </a:p>
        </p:txBody>
      </p:sp>
      <p:graphicFrame>
        <p:nvGraphicFramePr>
          <p:cNvPr id="7" name="Diagramma 6"/>
          <p:cNvGraphicFramePr/>
          <p:nvPr/>
        </p:nvGraphicFramePr>
        <p:xfrm>
          <a:off x="285720" y="1676400"/>
          <a:ext cx="8429684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295400"/>
            <a:ext cx="6629400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Generi letterari della Bibbia</a:t>
            </a:r>
          </a:p>
        </p:txBody>
      </p:sp>
      <p:sp>
        <p:nvSpPr>
          <p:cNvPr id="8196" name="Rectangle 1027"/>
          <p:cNvSpPr>
            <a:spLocks noGrp="1" noChangeArrowheads="1"/>
          </p:cNvSpPr>
          <p:nvPr>
            <p:ph sz="half" idx="1"/>
          </p:nvPr>
        </p:nvSpPr>
        <p:spPr>
          <a:xfrm>
            <a:off x="838200" y="2286000"/>
            <a:ext cx="3810000" cy="3352800"/>
          </a:xfrm>
        </p:spPr>
        <p:txBody>
          <a:bodyPr/>
          <a:lstStyle/>
          <a:p>
            <a:pPr eaLnBrk="1" hangingPunct="1"/>
            <a:r>
              <a:rPr lang="en-US" smtClean="0"/>
              <a:t>Narrativa storica</a:t>
            </a:r>
          </a:p>
          <a:p>
            <a:pPr eaLnBrk="1" hangingPunct="1"/>
            <a:r>
              <a:rPr lang="en-US" smtClean="0"/>
              <a:t>Poesia</a:t>
            </a:r>
          </a:p>
          <a:p>
            <a:pPr eaLnBrk="1" hangingPunct="1"/>
            <a:r>
              <a:rPr lang="en-US" smtClean="0"/>
              <a:t>Canto</a:t>
            </a:r>
          </a:p>
          <a:p>
            <a:pPr eaLnBrk="1" hangingPunct="1"/>
            <a:r>
              <a:rPr lang="en-US" smtClean="0"/>
              <a:t>Romanzo</a:t>
            </a:r>
          </a:p>
          <a:p>
            <a:pPr eaLnBrk="1" hangingPunct="1"/>
            <a:r>
              <a:rPr lang="en-US" smtClean="0"/>
              <a:t>Lettera personale</a:t>
            </a:r>
          </a:p>
          <a:p>
            <a:pPr eaLnBrk="1" hangingPunct="1"/>
            <a:r>
              <a:rPr lang="en-US" smtClean="0"/>
              <a:t>Memorie</a:t>
            </a:r>
          </a:p>
        </p:txBody>
      </p:sp>
      <p:sp>
        <p:nvSpPr>
          <p:cNvPr id="8197" name="Rectangle 1028"/>
          <p:cNvSpPr>
            <a:spLocks noGrp="1" noChangeArrowheads="1"/>
          </p:cNvSpPr>
          <p:nvPr>
            <p:ph sz="half" idx="2"/>
          </p:nvPr>
        </p:nvSpPr>
        <p:spPr>
          <a:xfrm>
            <a:off x="4800600" y="2286000"/>
            <a:ext cx="3810000" cy="3581400"/>
          </a:xfrm>
        </p:spPr>
        <p:txBody>
          <a:bodyPr/>
          <a:lstStyle/>
          <a:p>
            <a:pPr eaLnBrk="1" hangingPunct="1"/>
            <a:r>
              <a:rPr lang="en-US" smtClean="0"/>
              <a:t>Biografia</a:t>
            </a:r>
          </a:p>
          <a:p>
            <a:pPr eaLnBrk="1" hangingPunct="1"/>
            <a:r>
              <a:rPr lang="en-US" smtClean="0"/>
              <a:t>Legge</a:t>
            </a:r>
          </a:p>
          <a:p>
            <a:pPr eaLnBrk="1" hangingPunct="1"/>
            <a:r>
              <a:rPr lang="en-US" smtClean="0"/>
              <a:t>Profezia</a:t>
            </a:r>
          </a:p>
          <a:p>
            <a:pPr eaLnBrk="1" hangingPunct="1"/>
            <a:r>
              <a:rPr lang="en-US" smtClean="0"/>
              <a:t>Parabola</a:t>
            </a:r>
          </a:p>
          <a:p>
            <a:pPr eaLnBrk="1" hangingPunct="1"/>
            <a:r>
              <a:rPr lang="en-US" smtClean="0"/>
              <a:t>Allegoria</a:t>
            </a:r>
          </a:p>
          <a:p>
            <a:pPr eaLnBrk="1" hangingPunct="1"/>
            <a:r>
              <a:rPr lang="en-US" smtClean="0"/>
              <a:t>Autobiografia</a:t>
            </a:r>
          </a:p>
        </p:txBody>
      </p:sp>
      <p:sp>
        <p:nvSpPr>
          <p:cNvPr id="8194" name="Segnaposto numero diapositiva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fld id="{A7A7588D-AFBB-4197-B9B3-6D9DAC6B04F1}" type="slidenum">
              <a:rPr lang="en-US" smtClean="0"/>
              <a:pPr/>
              <a:t>6</a:t>
            </a:fld>
            <a:endParaRPr lang="en-US" sz="14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357188"/>
            <a:ext cx="8501062" cy="533400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en-US" sz="3500" smtClean="0"/>
              <a:t>Come siamo in possesso della Bibbia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1071563"/>
            <a:ext cx="7929563" cy="57864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L’Antico Testamento originariamente fu scritto in Ebraico e Aramaico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i="1" smtClean="0">
                <a:solidFill>
                  <a:srgbClr val="0070C0"/>
                </a:solidFill>
              </a:rPr>
              <a:t>Accettato universalmente intorno al 300 a.C.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Il Nuovo Testamento originariamente fu scritto in Greco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 </a:t>
            </a:r>
            <a:r>
              <a:rPr lang="en-US" sz="2400" i="1" smtClean="0">
                <a:solidFill>
                  <a:srgbClr val="0070C0"/>
                </a:solidFill>
              </a:rPr>
              <a:t>Accettato universalmente intorno al 300 a.C.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Prima traduzione in inglese nel 1382 </a:t>
            </a:r>
            <a:br>
              <a:rPr lang="en-US" sz="2800" smtClean="0"/>
            </a:br>
            <a:r>
              <a:rPr lang="en-US" sz="2800" smtClean="0"/>
              <a:t>ad opera di John Wycliffe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Stampata per la prima volta nel 1454 da Johann Gutenberg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La Geneva Bible fu pubblicata nel1560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i="1" smtClean="0">
                <a:solidFill>
                  <a:srgbClr val="0070C0"/>
                </a:solidFill>
              </a:rPr>
              <a:t>Era divisa in capitoli e versetti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i="1" smtClean="0">
                <a:solidFill>
                  <a:srgbClr val="0070C0"/>
                </a:solidFill>
              </a:rPr>
              <a:t>Fu preparata dai Riformatori a Ginevra</a:t>
            </a:r>
          </a:p>
        </p:txBody>
      </p:sp>
      <p:sp>
        <p:nvSpPr>
          <p:cNvPr id="921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fld id="{76933FFE-CF3D-4C0B-BD58-95098BD06E79}" type="slidenum">
              <a:rPr lang="en-US" smtClean="0"/>
              <a:pPr/>
              <a:t>7</a:t>
            </a:fld>
            <a:endParaRPr lang="en-US" sz="14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785813" y="642938"/>
            <a:ext cx="8001000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I libri canonici della Bibbia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>
          <a:xfrm>
            <a:off x="642938" y="1357313"/>
            <a:ext cx="8215312" cy="5286375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b="1" dirty="0" err="1" smtClean="0"/>
              <a:t>Canone</a:t>
            </a:r>
            <a:r>
              <a:rPr lang="en-US" dirty="0" smtClean="0"/>
              <a:t> – </a:t>
            </a:r>
            <a:r>
              <a:rPr lang="en-US" dirty="0" err="1" smtClean="0"/>
              <a:t>lista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libri</a:t>
            </a:r>
            <a:r>
              <a:rPr lang="en-US" dirty="0" smtClean="0"/>
              <a:t> </a:t>
            </a:r>
            <a:r>
              <a:rPr lang="en-US" dirty="0" err="1" smtClean="0"/>
              <a:t>universalmente</a:t>
            </a:r>
            <a:r>
              <a:rPr lang="en-US" dirty="0" smtClean="0"/>
              <a:t> </a:t>
            </a:r>
            <a:r>
              <a:rPr lang="en-US" dirty="0" err="1" smtClean="0"/>
              <a:t>riconosciuti</a:t>
            </a:r>
            <a:r>
              <a:rPr lang="en-US" dirty="0" smtClean="0"/>
              <a:t> </a:t>
            </a:r>
            <a:r>
              <a:rPr lang="en-US" dirty="0" err="1" smtClean="0"/>
              <a:t>ispirati</a:t>
            </a:r>
            <a:endParaRPr lang="en-US" dirty="0" smtClean="0"/>
          </a:p>
          <a:p>
            <a:pPr eaLnBrk="1" hangingPunct="1">
              <a:defRPr/>
            </a:pPr>
            <a:r>
              <a:rPr lang="en-US" b="1" dirty="0" err="1" smtClean="0"/>
              <a:t>Criteri</a:t>
            </a:r>
            <a:r>
              <a:rPr lang="en-US" b="1" dirty="0" smtClean="0"/>
              <a:t> </a:t>
            </a:r>
            <a:r>
              <a:rPr lang="en-US" b="1" dirty="0" err="1" smtClean="0"/>
              <a:t>ai</a:t>
            </a:r>
            <a:r>
              <a:rPr lang="en-US" b="1" dirty="0" smtClean="0"/>
              <a:t> </a:t>
            </a:r>
            <a:r>
              <a:rPr lang="en-US" b="1" dirty="0" err="1" smtClean="0"/>
              <a:t>quali</a:t>
            </a:r>
            <a:r>
              <a:rPr lang="en-US" b="1" dirty="0" smtClean="0"/>
              <a:t> </a:t>
            </a:r>
            <a:r>
              <a:rPr lang="en-US" b="1" dirty="0" err="1" smtClean="0"/>
              <a:t>dovevano</a:t>
            </a:r>
            <a:r>
              <a:rPr lang="en-US" b="1" dirty="0" smtClean="0"/>
              <a:t> </a:t>
            </a:r>
            <a:r>
              <a:rPr lang="en-US" b="1" dirty="0" err="1" smtClean="0"/>
              <a:t>rispondere</a:t>
            </a:r>
            <a:r>
              <a:rPr lang="en-US" b="1" dirty="0" smtClean="0"/>
              <a:t> I </a:t>
            </a:r>
            <a:r>
              <a:rPr lang="en-US" b="1" dirty="0" err="1" smtClean="0"/>
              <a:t>libri</a:t>
            </a:r>
            <a:r>
              <a:rPr lang="en-US" b="1" dirty="0" smtClean="0"/>
              <a:t> in </a:t>
            </a:r>
            <a:r>
              <a:rPr lang="en-US" b="1" dirty="0" err="1" smtClean="0"/>
              <a:t>esame</a:t>
            </a:r>
            <a:r>
              <a:rPr lang="en-US" dirty="0" smtClean="0"/>
              <a:t>:</a:t>
            </a:r>
          </a:p>
          <a:p>
            <a:pPr lvl="1" eaLnBrk="1" hangingPunct="1">
              <a:defRPr/>
            </a:pPr>
            <a:r>
              <a:rPr lang="en-US" b="1" i="1" dirty="0" smtClean="0"/>
              <a:t>Il </a:t>
            </a:r>
            <a:r>
              <a:rPr lang="en-US" b="1" i="1" dirty="0" err="1" smtClean="0"/>
              <a:t>libro</a:t>
            </a:r>
            <a:r>
              <a:rPr lang="en-US" b="1" i="1" dirty="0" smtClean="0"/>
              <a:t> è </a:t>
            </a:r>
            <a:r>
              <a:rPr lang="en-US" b="1" i="1" dirty="0" err="1" smtClean="0"/>
              <a:t>stato</a:t>
            </a:r>
            <a:r>
              <a:rPr lang="en-US" b="1" i="1" dirty="0" smtClean="0"/>
              <a:t> </a:t>
            </a:r>
            <a:r>
              <a:rPr lang="en-US" b="1" i="1" dirty="0" err="1" smtClean="0"/>
              <a:t>scritto</a:t>
            </a:r>
            <a:r>
              <a:rPr lang="en-US" b="1" i="1" dirty="0" smtClean="0"/>
              <a:t> </a:t>
            </a:r>
            <a:r>
              <a:rPr lang="en-US" b="1" i="1" dirty="0" err="1" smtClean="0"/>
              <a:t>da</a:t>
            </a:r>
            <a:r>
              <a:rPr lang="en-US" b="1" i="1" dirty="0" smtClean="0"/>
              <a:t> un </a:t>
            </a:r>
            <a:r>
              <a:rPr lang="en-US" b="1" i="1" dirty="0" err="1" smtClean="0"/>
              <a:t>profeta</a:t>
            </a:r>
            <a:r>
              <a:rPr lang="en-US" b="1" i="1" dirty="0" smtClean="0"/>
              <a:t> o un </a:t>
            </a:r>
            <a:r>
              <a:rPr lang="en-US" b="1" i="1" dirty="0" err="1" smtClean="0"/>
              <a:t>uomo</a:t>
            </a:r>
            <a:r>
              <a:rPr lang="en-US" b="1" i="1" dirty="0" smtClean="0"/>
              <a:t> </a:t>
            </a:r>
            <a:r>
              <a:rPr lang="en-US" b="1" i="1" dirty="0" err="1" smtClean="0"/>
              <a:t>di</a:t>
            </a:r>
            <a:r>
              <a:rPr lang="en-US" b="1" i="1" dirty="0" smtClean="0"/>
              <a:t> </a:t>
            </a:r>
            <a:r>
              <a:rPr lang="en-US" b="1" i="1" dirty="0" err="1" smtClean="0"/>
              <a:t>Dio</a:t>
            </a:r>
            <a:r>
              <a:rPr lang="en-US" b="1" i="1" dirty="0" smtClean="0"/>
              <a:t>?</a:t>
            </a:r>
          </a:p>
          <a:p>
            <a:pPr lvl="2" eaLnBrk="1" hangingPunct="1">
              <a:defRPr/>
            </a:pPr>
            <a:r>
              <a:rPr lang="en-US" dirty="0" smtClean="0"/>
              <a:t>Se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accertava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sì</a:t>
            </a:r>
            <a:r>
              <a:rPr lang="en-US" dirty="0" smtClean="0"/>
              <a:t>, </a:t>
            </a:r>
            <a:r>
              <a:rPr lang="en-US" dirty="0" err="1" smtClean="0"/>
              <a:t>allora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libro</a:t>
            </a:r>
            <a:r>
              <a:rPr lang="en-US" dirty="0" smtClean="0"/>
              <a:t> era </a:t>
            </a:r>
            <a:r>
              <a:rPr lang="en-US" dirty="0" err="1" smtClean="0"/>
              <a:t>ritenuto</a:t>
            </a:r>
            <a:r>
              <a:rPr lang="en-US" dirty="0" smtClean="0"/>
              <a:t> </a:t>
            </a:r>
            <a:r>
              <a:rPr lang="en-US" dirty="0" err="1" smtClean="0"/>
              <a:t>Parola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Dio</a:t>
            </a:r>
            <a:endParaRPr lang="en-US" dirty="0" smtClean="0"/>
          </a:p>
          <a:p>
            <a:pPr lvl="1" eaLnBrk="1" hangingPunct="1">
              <a:defRPr/>
            </a:pPr>
            <a:r>
              <a:rPr lang="en-US" b="1" i="1" dirty="0" smtClean="0"/>
              <a:t>Lo </a:t>
            </a:r>
            <a:r>
              <a:rPr lang="en-US" b="1" i="1" dirty="0" err="1" smtClean="0"/>
              <a:t>scrittore</a:t>
            </a:r>
            <a:r>
              <a:rPr lang="en-US" b="1" i="1" dirty="0" smtClean="0"/>
              <a:t> </a:t>
            </a:r>
            <a:r>
              <a:rPr lang="en-US" b="1" i="1" dirty="0" err="1" smtClean="0"/>
              <a:t>aveva</a:t>
            </a:r>
            <a:r>
              <a:rPr lang="en-US" b="1" i="1" dirty="0" smtClean="0"/>
              <a:t> </a:t>
            </a:r>
            <a:r>
              <a:rPr lang="en-US" b="1" i="1" dirty="0" err="1" smtClean="0"/>
              <a:t>ricevuto</a:t>
            </a:r>
            <a:r>
              <a:rPr lang="en-US" b="1" i="1" dirty="0" smtClean="0"/>
              <a:t> </a:t>
            </a:r>
            <a:r>
              <a:rPr lang="en-US" b="1" i="1" dirty="0" err="1" smtClean="0"/>
              <a:t>conferme</a:t>
            </a:r>
            <a:r>
              <a:rPr lang="en-US" b="1" i="1" dirty="0" smtClean="0"/>
              <a:t> </a:t>
            </a:r>
            <a:r>
              <a:rPr lang="en-US" b="1" i="1" dirty="0" err="1" smtClean="0"/>
              <a:t>dall’intervento</a:t>
            </a:r>
            <a:r>
              <a:rPr lang="en-US" b="1" i="1" dirty="0" smtClean="0"/>
              <a:t> </a:t>
            </a:r>
            <a:r>
              <a:rPr lang="en-US" b="1" i="1" dirty="0" err="1" smtClean="0"/>
              <a:t>di</a:t>
            </a:r>
            <a:r>
              <a:rPr lang="en-US" b="1" i="1" dirty="0" smtClean="0"/>
              <a:t> </a:t>
            </a:r>
            <a:r>
              <a:rPr lang="en-US" b="1" i="1" dirty="0" err="1" smtClean="0"/>
              <a:t>Dio</a:t>
            </a:r>
            <a:r>
              <a:rPr lang="en-US" b="1" i="1" dirty="0" smtClean="0"/>
              <a:t>?</a:t>
            </a:r>
          </a:p>
          <a:p>
            <a:pPr lvl="1" eaLnBrk="1" hangingPunct="1">
              <a:defRPr/>
            </a:pPr>
            <a:r>
              <a:rPr lang="en-US" b="1" i="1" dirty="0" smtClean="0"/>
              <a:t>Il </a:t>
            </a:r>
            <a:r>
              <a:rPr lang="en-US" b="1" i="1" dirty="0" err="1" smtClean="0"/>
              <a:t>suo</a:t>
            </a:r>
            <a:r>
              <a:rPr lang="en-US" b="1" i="1" dirty="0" smtClean="0"/>
              <a:t> </a:t>
            </a:r>
            <a:r>
              <a:rPr lang="en-US" b="1" i="1" dirty="0" err="1" smtClean="0"/>
              <a:t>messaggio</a:t>
            </a:r>
            <a:r>
              <a:rPr lang="en-US" b="1" i="1" dirty="0" smtClean="0"/>
              <a:t> </a:t>
            </a:r>
            <a:r>
              <a:rPr lang="en-US" b="1" i="1" dirty="0" err="1" smtClean="0"/>
              <a:t>diceva</a:t>
            </a:r>
            <a:r>
              <a:rPr lang="en-US" b="1" i="1" dirty="0" smtClean="0"/>
              <a:t> la </a:t>
            </a:r>
            <a:r>
              <a:rPr lang="en-US" b="1" i="1" dirty="0" err="1" smtClean="0"/>
              <a:t>verità</a:t>
            </a:r>
            <a:r>
              <a:rPr lang="en-US" b="1" i="1" dirty="0" smtClean="0"/>
              <a:t> </a:t>
            </a:r>
            <a:r>
              <a:rPr lang="en-US" b="1" i="1" dirty="0" err="1" smtClean="0"/>
              <a:t>su</a:t>
            </a:r>
            <a:r>
              <a:rPr lang="en-US" b="1" i="1" dirty="0" smtClean="0"/>
              <a:t> </a:t>
            </a:r>
            <a:r>
              <a:rPr lang="en-US" b="1" i="1" dirty="0" err="1" smtClean="0"/>
              <a:t>Dio</a:t>
            </a:r>
            <a:r>
              <a:rPr lang="en-US" b="1" i="1" dirty="0" smtClean="0"/>
              <a:t>?</a:t>
            </a:r>
          </a:p>
          <a:p>
            <a:pPr lvl="1" eaLnBrk="1" hangingPunct="1">
              <a:defRPr/>
            </a:pPr>
            <a:r>
              <a:rPr lang="en-US" b="1" i="1" dirty="0" smtClean="0"/>
              <a:t>Era </a:t>
            </a:r>
            <a:r>
              <a:rPr lang="en-US" b="1" i="1" dirty="0" err="1" smtClean="0"/>
              <a:t>stato</a:t>
            </a:r>
            <a:r>
              <a:rPr lang="en-US" b="1" i="1" dirty="0" smtClean="0"/>
              <a:t> </a:t>
            </a:r>
            <a:r>
              <a:rPr lang="en-US" b="1" i="1" dirty="0" err="1" smtClean="0"/>
              <a:t>comunicato</a:t>
            </a:r>
            <a:r>
              <a:rPr lang="en-US" b="1" i="1" dirty="0" smtClean="0"/>
              <a:t> con la </a:t>
            </a:r>
            <a:r>
              <a:rPr lang="en-US" b="1" i="1" dirty="0" err="1" smtClean="0"/>
              <a:t>potenza</a:t>
            </a:r>
            <a:r>
              <a:rPr lang="en-US" b="1" i="1" dirty="0" smtClean="0"/>
              <a:t> </a:t>
            </a:r>
            <a:r>
              <a:rPr lang="en-US" b="1" i="1" dirty="0" err="1" smtClean="0"/>
              <a:t>di</a:t>
            </a:r>
            <a:r>
              <a:rPr lang="en-US" b="1" i="1" dirty="0" smtClean="0"/>
              <a:t> </a:t>
            </a:r>
            <a:r>
              <a:rPr lang="en-US" b="1" i="1" dirty="0" err="1" smtClean="0"/>
              <a:t>Dio</a:t>
            </a:r>
            <a:r>
              <a:rPr lang="en-US" b="1" i="1" dirty="0" smtClean="0"/>
              <a:t>?</a:t>
            </a:r>
          </a:p>
          <a:p>
            <a:pPr lvl="1" eaLnBrk="1" hangingPunct="1">
              <a:defRPr/>
            </a:pPr>
            <a:r>
              <a:rPr lang="en-US" b="1" i="1" dirty="0" smtClean="0"/>
              <a:t>Era </a:t>
            </a:r>
            <a:r>
              <a:rPr lang="en-US" b="1" i="1" dirty="0" err="1" smtClean="0"/>
              <a:t>stato</a:t>
            </a:r>
            <a:r>
              <a:rPr lang="en-US" b="1" i="1" dirty="0" smtClean="0"/>
              <a:t> </a:t>
            </a:r>
            <a:r>
              <a:rPr lang="en-US" b="1" i="1" dirty="0" err="1" smtClean="0"/>
              <a:t>accettato</a:t>
            </a:r>
            <a:r>
              <a:rPr lang="en-US" b="1" i="1" dirty="0" smtClean="0"/>
              <a:t> </a:t>
            </a:r>
            <a:r>
              <a:rPr lang="en-US" b="1" i="1" dirty="0" err="1" smtClean="0"/>
              <a:t>dal</a:t>
            </a:r>
            <a:r>
              <a:rPr lang="en-US" b="1" i="1" dirty="0" smtClean="0"/>
              <a:t> </a:t>
            </a:r>
            <a:r>
              <a:rPr lang="en-US" b="1" i="1" dirty="0" err="1" smtClean="0"/>
              <a:t>popolo</a:t>
            </a:r>
            <a:r>
              <a:rPr lang="en-US" b="1" i="1" dirty="0" smtClean="0"/>
              <a:t> </a:t>
            </a:r>
            <a:r>
              <a:rPr lang="en-US" b="1" i="1" dirty="0" err="1" smtClean="0"/>
              <a:t>di</a:t>
            </a:r>
            <a:r>
              <a:rPr lang="en-US" b="1" i="1" dirty="0" smtClean="0"/>
              <a:t> </a:t>
            </a:r>
            <a:r>
              <a:rPr lang="en-US" b="1" i="1" dirty="0" err="1" smtClean="0"/>
              <a:t>Dio</a:t>
            </a:r>
            <a:r>
              <a:rPr lang="en-US" b="1" i="1" dirty="0" smtClean="0"/>
              <a:t>, </a:t>
            </a:r>
            <a:r>
              <a:rPr lang="en-US" b="1" i="1" dirty="0" err="1" smtClean="0"/>
              <a:t>gli</a:t>
            </a:r>
            <a:r>
              <a:rPr lang="en-US" b="1" i="1" dirty="0" smtClean="0"/>
              <a:t> </a:t>
            </a:r>
            <a:r>
              <a:rPr lang="en-US" b="1" i="1" dirty="0" err="1" smtClean="0"/>
              <a:t>ebrei</a:t>
            </a:r>
            <a:r>
              <a:rPr lang="en-US" b="1" i="1" dirty="0" smtClean="0"/>
              <a:t>?</a:t>
            </a:r>
          </a:p>
        </p:txBody>
      </p:sp>
      <p:sp>
        <p:nvSpPr>
          <p:cNvPr id="10242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fld id="{62B32CF3-C282-4997-84D6-725946E3BA72}" type="slidenum">
              <a:rPr lang="en-US" smtClean="0"/>
              <a:pPr/>
              <a:t>8</a:t>
            </a:fld>
            <a:endParaRPr lang="en-US" sz="14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57250"/>
            <a:ext cx="9144000" cy="69056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900" b="1" dirty="0" smtClean="0"/>
              <a:t>Uno </a:t>
            </a:r>
            <a:r>
              <a:rPr lang="en-US" sz="3900" b="1" dirty="0" err="1" smtClean="0"/>
              <a:t>scrittore</a:t>
            </a:r>
            <a:r>
              <a:rPr lang="en-US" sz="3900" b="1" dirty="0" smtClean="0"/>
              <a:t> </a:t>
            </a:r>
            <a:r>
              <a:rPr lang="en-US" sz="3900" b="1" dirty="0" err="1" smtClean="0"/>
              <a:t>confermato</a:t>
            </a:r>
            <a:r>
              <a:rPr lang="en-US" sz="3900" b="1" dirty="0" smtClean="0"/>
              <a:t> </a:t>
            </a:r>
            <a:r>
              <a:rPr lang="en-US" sz="3900" b="1" dirty="0" err="1" smtClean="0"/>
              <a:t>dall’azione</a:t>
            </a:r>
            <a:r>
              <a:rPr lang="en-US" sz="3900" b="1" dirty="0" smtClean="0"/>
              <a:t> </a:t>
            </a:r>
            <a:r>
              <a:rPr lang="en-US" sz="3900" b="1" dirty="0" err="1" smtClean="0"/>
              <a:t>di</a:t>
            </a:r>
            <a:r>
              <a:rPr lang="en-US" sz="3900" b="1" dirty="0" smtClean="0"/>
              <a:t> </a:t>
            </a:r>
            <a:r>
              <a:rPr lang="en-US" sz="3900" b="1" dirty="0" err="1" smtClean="0"/>
              <a:t>Dio</a:t>
            </a:r>
            <a:r>
              <a:rPr lang="en-US" sz="3900" b="1" dirty="0" smtClean="0"/>
              <a:t>?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1643063"/>
            <a:ext cx="6572250" cy="4929187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sz="2800" smtClean="0"/>
              <a:t>Mosè compì dei potenti miracoli per provare che era mandato da Dio, (</a:t>
            </a:r>
            <a:r>
              <a:rPr lang="en-US" sz="2800" b="1" smtClean="0"/>
              <a:t>Es. 4:1-9)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Elia trionfò sui profeti di Baal grazie a un intervento soprannaturale di Dio (</a:t>
            </a:r>
            <a:r>
              <a:rPr lang="en-US" sz="2800" b="1" smtClean="0"/>
              <a:t>1 Re 18)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Gesù fu accompagnato dalla potenza di Dio con miracoli, prodigi e segni (</a:t>
            </a:r>
            <a:r>
              <a:rPr lang="en-US" sz="2800" b="1" smtClean="0"/>
              <a:t>Atti 2:22)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Un </a:t>
            </a:r>
            <a:r>
              <a:rPr lang="en-US" sz="2800" b="1" u="sng" smtClean="0"/>
              <a:t>miracolo</a:t>
            </a:r>
            <a:r>
              <a:rPr lang="en-US" sz="2800" smtClean="0"/>
              <a:t> è un atto di Dio per confermare la Sua Parola pronunciata per mezz di un Suo profeta al Suo popolo.</a:t>
            </a:r>
          </a:p>
        </p:txBody>
      </p:sp>
      <p:sp>
        <p:nvSpPr>
          <p:cNvPr id="11266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fld id="{E7B8B804-2089-4373-B2A6-994736BE5DF6}" type="slidenum">
              <a:rPr lang="en-US" smtClean="0"/>
              <a:pPr/>
              <a:t>9</a:t>
            </a:fld>
            <a:endParaRPr lang="en-US" sz="1400" smtClean="0"/>
          </a:p>
        </p:txBody>
      </p:sp>
      <p:pic>
        <p:nvPicPr>
          <p:cNvPr id="1126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13" y="1714500"/>
            <a:ext cx="1897062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ssia">
  <a:themeElements>
    <a:clrScheme name="Galassi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Galassi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Galassi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</TotalTime>
  <Words>2552</Words>
  <Application>Microsoft Office PowerPoint</Application>
  <PresentationFormat>Presentazione su schermo (4:3)</PresentationFormat>
  <Paragraphs>348</Paragraphs>
  <Slides>35</Slides>
  <Notes>35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35</vt:i4>
      </vt:variant>
    </vt:vector>
  </HeadingPairs>
  <TitlesOfParts>
    <vt:vector size="36" baseType="lpstr">
      <vt:lpstr>Galassia</vt:lpstr>
      <vt:lpstr> La Bibbia è la Parola di Dio?</vt:lpstr>
      <vt:lpstr>Sommario</vt:lpstr>
      <vt:lpstr>Introduzione</vt:lpstr>
      <vt:lpstr>Carattere unico della Bibbia</vt:lpstr>
      <vt:lpstr>La Bibbia fu scritta…</vt:lpstr>
      <vt:lpstr>Generi letterari della Bibbia</vt:lpstr>
      <vt:lpstr>Come siamo in possesso della Bibbia</vt:lpstr>
      <vt:lpstr>I libri canonici della Bibbia</vt:lpstr>
      <vt:lpstr>Uno scrittore confermato dall’azione di Dio?</vt:lpstr>
      <vt:lpstr>Doveva dire la verità su Dio?</vt:lpstr>
      <vt:lpstr>Il suo messaggio doveva essere comunicato con potenza di Dio?</vt:lpstr>
      <vt:lpstr>Doveva essere accettato dagli ebrei?</vt:lpstr>
      <vt:lpstr>Canonizzazione dell’Antico Testamento</vt:lpstr>
      <vt:lpstr>Gesù conferma l’Antico Testamento</vt:lpstr>
      <vt:lpstr>Testimonianza extra-biblica</vt:lpstr>
      <vt:lpstr>Il Nuovo Testamento considera l’Antico Testamento come Scrittura ispirata</vt:lpstr>
      <vt:lpstr>Ulteriori citazioni dell’Antico Testamento nel Nuovo</vt:lpstr>
      <vt:lpstr>Letteratura apocrifa ebraica</vt:lpstr>
      <vt:lpstr>Gli apocrifi furono esclusi dal canone cristiano perché…</vt:lpstr>
      <vt:lpstr>Accettazione del canone neotestamentario</vt:lpstr>
      <vt:lpstr>Ispirazione della Scrittura</vt:lpstr>
      <vt:lpstr>Ispirazione della Scrittura – 2</vt:lpstr>
      <vt:lpstr>Ispirazione della Scrittura – 3</vt:lpstr>
      <vt:lpstr>Ispirazione della Scrittura – 4</vt:lpstr>
      <vt:lpstr>Ispirazione della Scrittura – 5</vt:lpstr>
      <vt:lpstr>L'insegnamento di Cristo sull’Antico Testamento</vt:lpstr>
      <vt:lpstr>L'insegnamento di Cristo sull’Antico Testamento – 2</vt:lpstr>
      <vt:lpstr>L'insegnamento di Cristo sull’Antico Testamento – 3</vt:lpstr>
      <vt:lpstr>L'insegnamento di Cristo sull’Antico Testamento – 4</vt:lpstr>
      <vt:lpstr>L'insegnamento di Cristo sull’Antico Testamento – 5</vt:lpstr>
      <vt:lpstr>L'insegnamento di Cristo sull’Antico Testamento – 6</vt:lpstr>
      <vt:lpstr>L'insegnamento di Cristo sull’Antico Testamento – 7</vt:lpstr>
      <vt:lpstr>L'insegnamento di Cristo sull’Antico Testamento – 8</vt:lpstr>
      <vt:lpstr>L'insegnamento di Cristo sull’Antico Testamento – 9</vt:lpstr>
      <vt:lpstr>L'insegnamento di Cristo sull’Antico Testamento – 10</vt:lpstr>
    </vt:vector>
  </TitlesOfParts>
  <Company>BASTARDS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CIROIZZO</dc:creator>
  <cp:lastModifiedBy>CIROIZZO</cp:lastModifiedBy>
  <cp:revision>2</cp:revision>
  <dcterms:created xsi:type="dcterms:W3CDTF">2013-11-29T22:24:18Z</dcterms:created>
  <dcterms:modified xsi:type="dcterms:W3CDTF">2013-11-29T22:27:44Z</dcterms:modified>
</cp:coreProperties>
</file>